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8" r:id="rId1"/>
  </p:sldMasterIdLst>
  <p:notesMasterIdLst>
    <p:notesMasterId r:id="rId22"/>
  </p:notesMasterIdLst>
  <p:sldIdLst>
    <p:sldId id="256" r:id="rId2"/>
    <p:sldId id="445" r:id="rId3"/>
    <p:sldId id="448" r:id="rId4"/>
    <p:sldId id="452" r:id="rId5"/>
    <p:sldId id="455" r:id="rId6"/>
    <p:sldId id="457" r:id="rId7"/>
    <p:sldId id="482" r:id="rId8"/>
    <p:sldId id="487" r:id="rId9"/>
    <p:sldId id="489" r:id="rId10"/>
    <p:sldId id="488" r:id="rId11"/>
    <p:sldId id="490" r:id="rId12"/>
    <p:sldId id="491" r:id="rId13"/>
    <p:sldId id="481" r:id="rId14"/>
    <p:sldId id="493" r:id="rId15"/>
    <p:sldId id="499" r:id="rId16"/>
    <p:sldId id="494" r:id="rId17"/>
    <p:sldId id="495" r:id="rId18"/>
    <p:sldId id="479" r:id="rId19"/>
    <p:sldId id="474" r:id="rId20"/>
    <p:sldId id="498" r:id="rId21"/>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uela Sabatino" initials="MS" lastIdx="1" clrIdx="0">
    <p:extLst/>
  </p:cmAuthor>
  <p:cmAuthor id="2" name="daniele" initials="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FF"/>
    <a:srgbClr val="A50021"/>
    <a:srgbClr val="990033"/>
    <a:srgbClr val="C4CF31"/>
    <a:srgbClr val="00FF00"/>
    <a:srgbClr val="000000"/>
    <a:srgbClr val="1004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7" autoAdjust="0"/>
    <p:restoredTop sz="51682" autoAdjust="0"/>
  </p:normalViewPr>
  <p:slideViewPr>
    <p:cSldViewPr>
      <p:cViewPr varScale="1">
        <p:scale>
          <a:sx n="43" d="100"/>
          <a:sy n="43" d="100"/>
        </p:scale>
        <p:origin x="-1884" y="-90"/>
      </p:cViewPr>
      <p:guideLst>
        <p:guide orient="horz" pos="2160"/>
        <p:guide pos="2880"/>
      </p:guideLst>
    </p:cSldViewPr>
  </p:slideViewPr>
  <p:outlineViewPr>
    <p:cViewPr>
      <p:scale>
        <a:sx n="33" d="100"/>
        <a:sy n="33" d="100"/>
      </p:scale>
      <p:origin x="264" y="39312"/>
    </p:cViewPr>
  </p:outlineViewPr>
  <p:notesTextViewPr>
    <p:cViewPr>
      <p:scale>
        <a:sx n="3" d="2"/>
        <a:sy n="3" d="2"/>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tente\Desktop\rese%20oli%20essenzial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US"/>
              <a:t>confronto C.V frazionata/I.D. frazionata</a:t>
            </a:r>
          </a:p>
        </c:rich>
      </c:tx>
      <c:layout/>
    </c:title>
    <c:plotArea>
      <c:layout/>
      <c:lineChart>
        <c:grouping val="standard"/>
        <c:ser>
          <c:idx val="0"/>
          <c:order val="0"/>
          <c:tx>
            <c:strRef>
              <c:f>'menta s. fresca 6917'!$C$2</c:f>
              <c:strCache>
                <c:ptCount val="1"/>
                <c:pt idx="0">
                  <c:v>C.V. Frazionata</c:v>
                </c:pt>
              </c:strCache>
            </c:strRef>
          </c:tx>
          <c:marker>
            <c:symbol val="none"/>
          </c:marker>
          <c:cat>
            <c:strRef>
              <c:f>'menta s. fresca 6917'!$B$3:$B$7</c:f>
              <c:strCache>
                <c:ptCount val="5"/>
                <c:pt idx="0">
                  <c:v>1h</c:v>
                </c:pt>
                <c:pt idx="1">
                  <c:v>2h</c:v>
                </c:pt>
                <c:pt idx="2">
                  <c:v>3h</c:v>
                </c:pt>
                <c:pt idx="3">
                  <c:v>6h</c:v>
                </c:pt>
                <c:pt idx="4">
                  <c:v>24h</c:v>
                </c:pt>
              </c:strCache>
            </c:strRef>
          </c:cat>
          <c:val>
            <c:numRef>
              <c:f>'menta s. fresca 6917'!$C$3:$C$7</c:f>
              <c:numCache>
                <c:formatCode>0.000</c:formatCode>
                <c:ptCount val="5"/>
                <c:pt idx="0">
                  <c:v>1.1776</c:v>
                </c:pt>
                <c:pt idx="1">
                  <c:v>1.8869</c:v>
                </c:pt>
                <c:pt idx="2">
                  <c:v>1.1273</c:v>
                </c:pt>
                <c:pt idx="3">
                  <c:v>2.2650000000000001</c:v>
                </c:pt>
                <c:pt idx="4">
                  <c:v>1.0478999999999952</c:v>
                </c:pt>
              </c:numCache>
            </c:numRef>
          </c:val>
          <c:extLst xmlns:c16r2="http://schemas.microsoft.com/office/drawing/2015/06/chart">
            <c:ext xmlns:c16="http://schemas.microsoft.com/office/drawing/2014/chart" uri="{C3380CC4-5D6E-409C-BE32-E72D297353CC}">
              <c16:uniqueId val="{00000000-5367-4190-81AF-C06D139F9A33}"/>
            </c:ext>
          </c:extLst>
        </c:ser>
        <c:ser>
          <c:idx val="1"/>
          <c:order val="1"/>
          <c:tx>
            <c:strRef>
              <c:f>'menta s. fresca 6917'!$D$2</c:f>
              <c:strCache>
                <c:ptCount val="1"/>
                <c:pt idx="0">
                  <c:v>I.D. frazionata</c:v>
                </c:pt>
              </c:strCache>
            </c:strRef>
          </c:tx>
          <c:marker>
            <c:symbol val="none"/>
          </c:marker>
          <c:cat>
            <c:strRef>
              <c:f>'menta s. fresca 6917'!$B$3:$B$7</c:f>
              <c:strCache>
                <c:ptCount val="5"/>
                <c:pt idx="0">
                  <c:v>1h</c:v>
                </c:pt>
                <c:pt idx="1">
                  <c:v>2h</c:v>
                </c:pt>
                <c:pt idx="2">
                  <c:v>3h</c:v>
                </c:pt>
                <c:pt idx="3">
                  <c:v>6h</c:v>
                </c:pt>
                <c:pt idx="4">
                  <c:v>24h</c:v>
                </c:pt>
              </c:strCache>
            </c:strRef>
          </c:cat>
          <c:val>
            <c:numRef>
              <c:f>'menta s. fresca 6917'!$D$3:$D$7</c:f>
              <c:numCache>
                <c:formatCode>0.000</c:formatCode>
                <c:ptCount val="5"/>
                <c:pt idx="0">
                  <c:v>0.86530000000000062</c:v>
                </c:pt>
                <c:pt idx="1">
                  <c:v>0.35050000000000031</c:v>
                </c:pt>
                <c:pt idx="2">
                  <c:v>0.16000000000000014</c:v>
                </c:pt>
                <c:pt idx="3">
                  <c:v>0.25430000000000008</c:v>
                </c:pt>
                <c:pt idx="4">
                  <c:v>2.0299999999999999E-2</c:v>
                </c:pt>
              </c:numCache>
            </c:numRef>
          </c:val>
          <c:extLst xmlns:c16r2="http://schemas.microsoft.com/office/drawing/2015/06/chart">
            <c:ext xmlns:c16="http://schemas.microsoft.com/office/drawing/2014/chart" uri="{C3380CC4-5D6E-409C-BE32-E72D297353CC}">
              <c16:uniqueId val="{00000001-5367-4190-81AF-C06D139F9A33}"/>
            </c:ext>
          </c:extLst>
        </c:ser>
        <c:marker val="1"/>
        <c:axId val="67657728"/>
        <c:axId val="68014080"/>
      </c:lineChart>
      <c:catAx>
        <c:axId val="67657728"/>
        <c:scaling>
          <c:orientation val="minMax"/>
        </c:scaling>
        <c:axPos val="b"/>
        <c:numFmt formatCode="General" sourceLinked="0"/>
        <c:majorTickMark val="none"/>
        <c:tickLblPos val="nextTo"/>
        <c:crossAx val="68014080"/>
        <c:crosses val="autoZero"/>
        <c:auto val="1"/>
        <c:lblAlgn val="ctr"/>
        <c:lblOffset val="100"/>
      </c:catAx>
      <c:valAx>
        <c:axId val="68014080"/>
        <c:scaling>
          <c:orientation val="minMax"/>
        </c:scaling>
        <c:axPos val="l"/>
        <c:majorGridlines/>
        <c:title>
          <c:tx>
            <c:rich>
              <a:bodyPr/>
              <a:lstStyle/>
              <a:p>
                <a:pPr>
                  <a:defRPr/>
                </a:pPr>
                <a:r>
                  <a:rPr lang="it-IT"/>
                  <a:t>resa</a:t>
                </a:r>
                <a:r>
                  <a:rPr lang="it-IT" baseline="0"/>
                  <a:t> menta s. fresca 6/09/17</a:t>
                </a:r>
                <a:endParaRPr lang="it-IT"/>
              </a:p>
            </c:rich>
          </c:tx>
          <c:layout/>
        </c:title>
        <c:numFmt formatCode="0.000" sourceLinked="1"/>
        <c:majorTickMark val="none"/>
        <c:tickLblPos val="nextTo"/>
        <c:crossAx val="67657728"/>
        <c:crosses val="autoZero"/>
        <c:crossBetween val="between"/>
      </c:valAx>
    </c:plotArea>
    <c:legend>
      <c:legendPos val="r"/>
      <c:layout/>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a:t>confronto C.V. contonua/I.D. continua</a:t>
            </a:r>
          </a:p>
        </c:rich>
      </c:tx>
      <c:layout/>
    </c:title>
    <c:plotArea>
      <c:layout/>
      <c:lineChart>
        <c:grouping val="standard"/>
        <c:ser>
          <c:idx val="0"/>
          <c:order val="0"/>
          <c:tx>
            <c:strRef>
              <c:f>'menta s. secca 41017 (con confr'!$F$2</c:f>
              <c:strCache>
                <c:ptCount val="1"/>
                <c:pt idx="0">
                  <c:v>C.V. Continua</c:v>
                </c:pt>
              </c:strCache>
            </c:strRef>
          </c:tx>
          <c:marker>
            <c:symbol val="none"/>
          </c:marker>
          <c:val>
            <c:numRef>
              <c:f>'menta s. secca 41017 (con confr'!$F$3:$F$7</c:f>
              <c:numCache>
                <c:formatCode>0.000</c:formatCode>
                <c:ptCount val="5"/>
                <c:pt idx="0">
                  <c:v>0.50570000000000004</c:v>
                </c:pt>
                <c:pt idx="1">
                  <c:v>0.54769999999999996</c:v>
                </c:pt>
                <c:pt idx="2">
                  <c:v>0.25169999999999998</c:v>
                </c:pt>
                <c:pt idx="3">
                  <c:v>0.40189999999999998</c:v>
                </c:pt>
                <c:pt idx="4">
                  <c:v>0.79390000000000005</c:v>
                </c:pt>
              </c:numCache>
            </c:numRef>
          </c:val>
          <c:extLst xmlns:c16r2="http://schemas.microsoft.com/office/drawing/2015/06/chart">
            <c:ext xmlns:c16="http://schemas.microsoft.com/office/drawing/2014/chart" uri="{C3380CC4-5D6E-409C-BE32-E72D297353CC}">
              <c16:uniqueId val="{00000000-3767-45D4-99BD-7BFF83187DEC}"/>
            </c:ext>
          </c:extLst>
        </c:ser>
        <c:ser>
          <c:idx val="2"/>
          <c:order val="1"/>
          <c:tx>
            <c:strRef>
              <c:f>'menta s. secca 41017 (con confr'!$H$2</c:f>
              <c:strCache>
                <c:ptCount val="1"/>
                <c:pt idx="0">
                  <c:v>I.D. continua</c:v>
                </c:pt>
              </c:strCache>
            </c:strRef>
          </c:tx>
          <c:marker>
            <c:symbol val="none"/>
          </c:marker>
          <c:val>
            <c:numRef>
              <c:f>'menta s. secca 41017 (con confr'!$H$3:$H$7</c:f>
              <c:numCache>
                <c:formatCode>0.000</c:formatCode>
                <c:ptCount val="5"/>
                <c:pt idx="0">
                  <c:v>1.0612999999999999</c:v>
                </c:pt>
                <c:pt idx="1">
                  <c:v>0.94340000000000002</c:v>
                </c:pt>
                <c:pt idx="2">
                  <c:v>1.1995</c:v>
                </c:pt>
                <c:pt idx="3">
                  <c:v>1.1055999999999999</c:v>
                </c:pt>
                <c:pt idx="4">
                  <c:v>1.1173999999999999</c:v>
                </c:pt>
              </c:numCache>
            </c:numRef>
          </c:val>
          <c:extLst xmlns:c16r2="http://schemas.microsoft.com/office/drawing/2015/06/chart">
            <c:ext xmlns:c16="http://schemas.microsoft.com/office/drawing/2014/chart" uri="{C3380CC4-5D6E-409C-BE32-E72D297353CC}">
              <c16:uniqueId val="{00000001-3767-45D4-99BD-7BFF83187DEC}"/>
            </c:ext>
          </c:extLst>
        </c:ser>
        <c:marker val="1"/>
        <c:axId val="101590912"/>
        <c:axId val="101592448"/>
      </c:lineChart>
      <c:catAx>
        <c:axId val="101590912"/>
        <c:scaling>
          <c:orientation val="minMax"/>
        </c:scaling>
        <c:axPos val="b"/>
        <c:majorTickMark val="none"/>
        <c:tickLblPos val="nextTo"/>
        <c:crossAx val="101592448"/>
        <c:crosses val="autoZero"/>
        <c:auto val="1"/>
        <c:lblAlgn val="ctr"/>
        <c:lblOffset val="100"/>
      </c:catAx>
      <c:valAx>
        <c:axId val="101592448"/>
        <c:scaling>
          <c:orientation val="minMax"/>
        </c:scaling>
        <c:axPos val="l"/>
        <c:majorGridlines/>
        <c:title>
          <c:tx>
            <c:rich>
              <a:bodyPr/>
              <a:lstStyle/>
              <a:p>
                <a:pPr>
                  <a:defRPr/>
                </a:pPr>
                <a:r>
                  <a:rPr lang="it-IT"/>
                  <a:t>resa</a:t>
                </a:r>
                <a:r>
                  <a:rPr lang="it-IT" baseline="0"/>
                  <a:t> menta s. secca 4/10/17</a:t>
                </a:r>
                <a:endParaRPr lang="it-IT"/>
              </a:p>
            </c:rich>
          </c:tx>
          <c:layout/>
        </c:title>
        <c:numFmt formatCode="0.000" sourceLinked="1"/>
        <c:majorTickMark val="none"/>
        <c:tickLblPos val="nextTo"/>
        <c:crossAx val="101590912"/>
        <c:crosses val="autoZero"/>
        <c:crossBetween val="between"/>
      </c:valAx>
    </c:plotArea>
    <c:legend>
      <c:legendPos val="r"/>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US"/>
              <a:t>confronto C.V. continua/I.D. continua </a:t>
            </a:r>
          </a:p>
        </c:rich>
      </c:tx>
      <c:layout/>
    </c:title>
    <c:plotArea>
      <c:layout/>
      <c:lineChart>
        <c:grouping val="standard"/>
        <c:ser>
          <c:idx val="0"/>
          <c:order val="0"/>
          <c:tx>
            <c:strRef>
              <c:f>'menta s. fresca 6917'!$E$2</c:f>
              <c:strCache>
                <c:ptCount val="1"/>
                <c:pt idx="0">
                  <c:v>C.V. Continua</c:v>
                </c:pt>
              </c:strCache>
            </c:strRef>
          </c:tx>
          <c:marker>
            <c:symbol val="none"/>
          </c:marker>
          <c:val>
            <c:numRef>
              <c:f>'menta s. fresca 6917'!$E$3:$E$7</c:f>
              <c:numCache>
                <c:formatCode>0.000</c:formatCode>
                <c:ptCount val="5"/>
                <c:pt idx="0">
                  <c:v>4.8400000000000012E-2</c:v>
                </c:pt>
                <c:pt idx="1">
                  <c:v>0.25640000000000002</c:v>
                </c:pt>
                <c:pt idx="2">
                  <c:v>0.23240000000000041</c:v>
                </c:pt>
                <c:pt idx="3">
                  <c:v>0.31110000000000032</c:v>
                </c:pt>
                <c:pt idx="4">
                  <c:v>8.9600000000000068E-2</c:v>
                </c:pt>
              </c:numCache>
            </c:numRef>
          </c:val>
          <c:extLst xmlns:c16r2="http://schemas.microsoft.com/office/drawing/2015/06/chart">
            <c:ext xmlns:c16="http://schemas.microsoft.com/office/drawing/2014/chart" uri="{C3380CC4-5D6E-409C-BE32-E72D297353CC}">
              <c16:uniqueId val="{00000000-0EFE-4537-8877-B30220CD49ED}"/>
            </c:ext>
          </c:extLst>
        </c:ser>
        <c:ser>
          <c:idx val="2"/>
          <c:order val="1"/>
          <c:tx>
            <c:strRef>
              <c:f>'menta s. fresca 6917'!$G$2</c:f>
              <c:strCache>
                <c:ptCount val="1"/>
                <c:pt idx="0">
                  <c:v> I.D. continua</c:v>
                </c:pt>
              </c:strCache>
            </c:strRef>
          </c:tx>
          <c:marker>
            <c:symbol val="none"/>
          </c:marker>
          <c:val>
            <c:numRef>
              <c:f>'menta s. fresca 6917'!$G$3:$G$7</c:f>
              <c:numCache>
                <c:formatCode>0.000</c:formatCode>
                <c:ptCount val="5"/>
                <c:pt idx="0">
                  <c:v>0.23740000000000044</c:v>
                </c:pt>
                <c:pt idx="1">
                  <c:v>0.17770000000000041</c:v>
                </c:pt>
                <c:pt idx="2">
                  <c:v>0.43070000000000008</c:v>
                </c:pt>
                <c:pt idx="3">
                  <c:v>0.41570000000000001</c:v>
                </c:pt>
                <c:pt idx="4">
                  <c:v>0.13539999999999999</c:v>
                </c:pt>
              </c:numCache>
            </c:numRef>
          </c:val>
          <c:extLst xmlns:c16r2="http://schemas.microsoft.com/office/drawing/2015/06/chart">
            <c:ext xmlns:c16="http://schemas.microsoft.com/office/drawing/2014/chart" uri="{C3380CC4-5D6E-409C-BE32-E72D297353CC}">
              <c16:uniqueId val="{00000001-0EFE-4537-8877-B30220CD49ED}"/>
            </c:ext>
          </c:extLst>
        </c:ser>
        <c:marker val="1"/>
        <c:axId val="79594624"/>
        <c:axId val="79596160"/>
      </c:lineChart>
      <c:catAx>
        <c:axId val="79594624"/>
        <c:scaling>
          <c:orientation val="minMax"/>
        </c:scaling>
        <c:axPos val="b"/>
        <c:majorTickMark val="none"/>
        <c:tickLblPos val="nextTo"/>
        <c:crossAx val="79596160"/>
        <c:crosses val="autoZero"/>
        <c:auto val="1"/>
        <c:lblAlgn val="ctr"/>
        <c:lblOffset val="100"/>
      </c:catAx>
      <c:valAx>
        <c:axId val="79596160"/>
        <c:scaling>
          <c:orientation val="minMax"/>
        </c:scaling>
        <c:axPos val="l"/>
        <c:majorGridlines/>
        <c:title>
          <c:tx>
            <c:rich>
              <a:bodyPr/>
              <a:lstStyle/>
              <a:p>
                <a:pPr>
                  <a:defRPr/>
                </a:pPr>
                <a:r>
                  <a:rPr lang="it-IT"/>
                  <a:t>resa</a:t>
                </a:r>
                <a:r>
                  <a:rPr lang="it-IT" baseline="0"/>
                  <a:t> menta s. fresca 6/09/17</a:t>
                </a:r>
                <a:endParaRPr lang="it-IT"/>
              </a:p>
            </c:rich>
          </c:tx>
          <c:layout/>
        </c:title>
        <c:numFmt formatCode="0.000" sourceLinked="1"/>
        <c:majorTickMark val="none"/>
        <c:tickLblPos val="nextTo"/>
        <c:crossAx val="79594624"/>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US"/>
              <a:t>confronto C.V frazionata/I.D. frazionata</a:t>
            </a:r>
          </a:p>
        </c:rich>
      </c:tx>
      <c:layout/>
    </c:title>
    <c:plotArea>
      <c:layout/>
      <c:lineChart>
        <c:grouping val="standard"/>
        <c:ser>
          <c:idx val="0"/>
          <c:order val="0"/>
          <c:tx>
            <c:strRef>
              <c:f>'menta s. fresca 6917'!$C$2</c:f>
              <c:strCache>
                <c:ptCount val="1"/>
                <c:pt idx="0">
                  <c:v>C.V. Frazionata</c:v>
                </c:pt>
              </c:strCache>
            </c:strRef>
          </c:tx>
          <c:marker>
            <c:symbol val="none"/>
          </c:marker>
          <c:cat>
            <c:strRef>
              <c:f>'menta s. fresca 6917'!$B$3:$B$7</c:f>
              <c:strCache>
                <c:ptCount val="5"/>
                <c:pt idx="0">
                  <c:v>1h</c:v>
                </c:pt>
                <c:pt idx="1">
                  <c:v>2h</c:v>
                </c:pt>
                <c:pt idx="2">
                  <c:v>3h</c:v>
                </c:pt>
                <c:pt idx="3">
                  <c:v>6h</c:v>
                </c:pt>
                <c:pt idx="4">
                  <c:v>24h</c:v>
                </c:pt>
              </c:strCache>
            </c:strRef>
          </c:cat>
          <c:val>
            <c:numRef>
              <c:f>'menta s. fresca 6917'!$C$3:$C$7</c:f>
              <c:numCache>
                <c:formatCode>0.000</c:formatCode>
                <c:ptCount val="5"/>
                <c:pt idx="0">
                  <c:v>1.1776</c:v>
                </c:pt>
                <c:pt idx="1">
                  <c:v>1.8869</c:v>
                </c:pt>
                <c:pt idx="2">
                  <c:v>1.1273</c:v>
                </c:pt>
                <c:pt idx="3">
                  <c:v>2.2650000000000001</c:v>
                </c:pt>
                <c:pt idx="4">
                  <c:v>1.0478999999999952</c:v>
                </c:pt>
              </c:numCache>
            </c:numRef>
          </c:val>
          <c:extLst xmlns:c16r2="http://schemas.microsoft.com/office/drawing/2015/06/chart">
            <c:ext xmlns:c16="http://schemas.microsoft.com/office/drawing/2014/chart" uri="{C3380CC4-5D6E-409C-BE32-E72D297353CC}">
              <c16:uniqueId val="{00000000-5367-4190-81AF-C06D139F9A33}"/>
            </c:ext>
          </c:extLst>
        </c:ser>
        <c:ser>
          <c:idx val="1"/>
          <c:order val="1"/>
          <c:tx>
            <c:strRef>
              <c:f>'menta s. fresca 6917'!$D$2</c:f>
              <c:strCache>
                <c:ptCount val="1"/>
                <c:pt idx="0">
                  <c:v>I.D. frazionata</c:v>
                </c:pt>
              </c:strCache>
            </c:strRef>
          </c:tx>
          <c:marker>
            <c:symbol val="none"/>
          </c:marker>
          <c:cat>
            <c:strRef>
              <c:f>'menta s. fresca 6917'!$B$3:$B$7</c:f>
              <c:strCache>
                <c:ptCount val="5"/>
                <c:pt idx="0">
                  <c:v>1h</c:v>
                </c:pt>
                <c:pt idx="1">
                  <c:v>2h</c:v>
                </c:pt>
                <c:pt idx="2">
                  <c:v>3h</c:v>
                </c:pt>
                <c:pt idx="3">
                  <c:v>6h</c:v>
                </c:pt>
                <c:pt idx="4">
                  <c:v>24h</c:v>
                </c:pt>
              </c:strCache>
            </c:strRef>
          </c:cat>
          <c:val>
            <c:numRef>
              <c:f>'menta s. fresca 6917'!$D$3:$D$7</c:f>
              <c:numCache>
                <c:formatCode>0.000</c:formatCode>
                <c:ptCount val="5"/>
                <c:pt idx="0">
                  <c:v>0.86530000000000062</c:v>
                </c:pt>
                <c:pt idx="1">
                  <c:v>0.35050000000000031</c:v>
                </c:pt>
                <c:pt idx="2">
                  <c:v>0.16000000000000014</c:v>
                </c:pt>
                <c:pt idx="3">
                  <c:v>0.25430000000000008</c:v>
                </c:pt>
                <c:pt idx="4">
                  <c:v>2.0299999999999999E-2</c:v>
                </c:pt>
              </c:numCache>
            </c:numRef>
          </c:val>
          <c:extLst xmlns:c16r2="http://schemas.microsoft.com/office/drawing/2015/06/chart">
            <c:ext xmlns:c16="http://schemas.microsoft.com/office/drawing/2014/chart" uri="{C3380CC4-5D6E-409C-BE32-E72D297353CC}">
              <c16:uniqueId val="{00000001-5367-4190-81AF-C06D139F9A33}"/>
            </c:ext>
          </c:extLst>
        </c:ser>
        <c:marker val="1"/>
        <c:axId val="72431104"/>
        <c:axId val="72432640"/>
      </c:lineChart>
      <c:catAx>
        <c:axId val="72431104"/>
        <c:scaling>
          <c:orientation val="minMax"/>
        </c:scaling>
        <c:axPos val="b"/>
        <c:numFmt formatCode="General" sourceLinked="0"/>
        <c:majorTickMark val="none"/>
        <c:tickLblPos val="nextTo"/>
        <c:crossAx val="72432640"/>
        <c:crosses val="autoZero"/>
        <c:auto val="1"/>
        <c:lblAlgn val="ctr"/>
        <c:lblOffset val="100"/>
      </c:catAx>
      <c:valAx>
        <c:axId val="72432640"/>
        <c:scaling>
          <c:orientation val="minMax"/>
        </c:scaling>
        <c:axPos val="l"/>
        <c:majorGridlines/>
        <c:title>
          <c:tx>
            <c:rich>
              <a:bodyPr/>
              <a:lstStyle/>
              <a:p>
                <a:pPr>
                  <a:defRPr/>
                </a:pPr>
                <a:r>
                  <a:rPr lang="it-IT"/>
                  <a:t>resa</a:t>
                </a:r>
                <a:r>
                  <a:rPr lang="it-IT" baseline="0"/>
                  <a:t> menta s. fresca 6/09/17</a:t>
                </a:r>
                <a:endParaRPr lang="it-IT"/>
              </a:p>
            </c:rich>
          </c:tx>
          <c:layout/>
        </c:title>
        <c:numFmt formatCode="0.000" sourceLinked="1"/>
        <c:majorTickMark val="none"/>
        <c:tickLblPos val="nextTo"/>
        <c:crossAx val="72431104"/>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en-US"/>
              <a:t>confronto C.V. continua/I.D. continua </a:t>
            </a:r>
          </a:p>
        </c:rich>
      </c:tx>
      <c:layout/>
    </c:title>
    <c:plotArea>
      <c:layout/>
      <c:lineChart>
        <c:grouping val="standard"/>
        <c:ser>
          <c:idx val="0"/>
          <c:order val="0"/>
          <c:tx>
            <c:strRef>
              <c:f>'menta s. fresca 6917'!$E$2</c:f>
              <c:strCache>
                <c:ptCount val="1"/>
                <c:pt idx="0">
                  <c:v>C.V. Continua</c:v>
                </c:pt>
              </c:strCache>
            </c:strRef>
          </c:tx>
          <c:marker>
            <c:symbol val="none"/>
          </c:marker>
          <c:val>
            <c:numRef>
              <c:f>'menta s. fresca 6917'!$E$3:$E$7</c:f>
              <c:numCache>
                <c:formatCode>0.000</c:formatCode>
                <c:ptCount val="5"/>
                <c:pt idx="0">
                  <c:v>4.8400000000000012E-2</c:v>
                </c:pt>
                <c:pt idx="1">
                  <c:v>0.25640000000000002</c:v>
                </c:pt>
                <c:pt idx="2">
                  <c:v>0.23240000000000041</c:v>
                </c:pt>
                <c:pt idx="3">
                  <c:v>0.31110000000000032</c:v>
                </c:pt>
                <c:pt idx="4">
                  <c:v>8.9600000000000068E-2</c:v>
                </c:pt>
              </c:numCache>
            </c:numRef>
          </c:val>
          <c:extLst xmlns:c16r2="http://schemas.microsoft.com/office/drawing/2015/06/chart">
            <c:ext xmlns:c16="http://schemas.microsoft.com/office/drawing/2014/chart" uri="{C3380CC4-5D6E-409C-BE32-E72D297353CC}">
              <c16:uniqueId val="{00000000-0EFE-4537-8877-B30220CD49ED}"/>
            </c:ext>
          </c:extLst>
        </c:ser>
        <c:ser>
          <c:idx val="2"/>
          <c:order val="1"/>
          <c:tx>
            <c:strRef>
              <c:f>'menta s. fresca 6917'!$G$2</c:f>
              <c:strCache>
                <c:ptCount val="1"/>
                <c:pt idx="0">
                  <c:v> I.D. continua</c:v>
                </c:pt>
              </c:strCache>
            </c:strRef>
          </c:tx>
          <c:marker>
            <c:symbol val="none"/>
          </c:marker>
          <c:val>
            <c:numRef>
              <c:f>'menta s. fresca 6917'!$G$3:$G$7</c:f>
              <c:numCache>
                <c:formatCode>0.000</c:formatCode>
                <c:ptCount val="5"/>
                <c:pt idx="0">
                  <c:v>0.23740000000000044</c:v>
                </c:pt>
                <c:pt idx="1">
                  <c:v>0.17770000000000041</c:v>
                </c:pt>
                <c:pt idx="2">
                  <c:v>0.43070000000000008</c:v>
                </c:pt>
                <c:pt idx="3">
                  <c:v>0.41570000000000001</c:v>
                </c:pt>
                <c:pt idx="4">
                  <c:v>0.13539999999999999</c:v>
                </c:pt>
              </c:numCache>
            </c:numRef>
          </c:val>
          <c:extLst xmlns:c16r2="http://schemas.microsoft.com/office/drawing/2015/06/chart">
            <c:ext xmlns:c16="http://schemas.microsoft.com/office/drawing/2014/chart" uri="{C3380CC4-5D6E-409C-BE32-E72D297353CC}">
              <c16:uniqueId val="{00000001-0EFE-4537-8877-B30220CD49ED}"/>
            </c:ext>
          </c:extLst>
        </c:ser>
        <c:marker val="1"/>
        <c:axId val="79593856"/>
        <c:axId val="79598720"/>
      </c:lineChart>
      <c:catAx>
        <c:axId val="79593856"/>
        <c:scaling>
          <c:orientation val="minMax"/>
        </c:scaling>
        <c:axPos val="b"/>
        <c:majorTickMark val="none"/>
        <c:tickLblPos val="nextTo"/>
        <c:crossAx val="79598720"/>
        <c:crosses val="autoZero"/>
        <c:auto val="1"/>
        <c:lblAlgn val="ctr"/>
        <c:lblOffset val="100"/>
      </c:catAx>
      <c:valAx>
        <c:axId val="79598720"/>
        <c:scaling>
          <c:orientation val="minMax"/>
        </c:scaling>
        <c:axPos val="l"/>
        <c:majorGridlines/>
        <c:title>
          <c:tx>
            <c:rich>
              <a:bodyPr/>
              <a:lstStyle/>
              <a:p>
                <a:pPr>
                  <a:defRPr/>
                </a:pPr>
                <a:r>
                  <a:rPr lang="it-IT"/>
                  <a:t>resa</a:t>
                </a:r>
                <a:r>
                  <a:rPr lang="it-IT" baseline="0"/>
                  <a:t> menta s. fresca 6/09/17</a:t>
                </a:r>
                <a:endParaRPr lang="it-IT"/>
              </a:p>
            </c:rich>
          </c:tx>
          <c:layout/>
        </c:title>
        <c:numFmt formatCode="0.000" sourceLinked="1"/>
        <c:majorTickMark val="none"/>
        <c:tickLblPos val="nextTo"/>
        <c:crossAx val="79593856"/>
        <c:crosses val="autoZero"/>
        <c:crossBetween val="between"/>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a:t>confronto</a:t>
            </a:r>
            <a:r>
              <a:rPr lang="it-IT" baseline="0"/>
              <a:t> C.V. frazionata / I.D. frazionata </a:t>
            </a:r>
            <a:endParaRPr lang="it-IT"/>
          </a:p>
        </c:rich>
      </c:tx>
      <c:layout/>
    </c:title>
    <c:plotArea>
      <c:layout/>
      <c:lineChart>
        <c:grouping val="standard"/>
        <c:ser>
          <c:idx val="0"/>
          <c:order val="0"/>
          <c:tx>
            <c:strRef>
              <c:f>'menta s. fresca 13917 (con conf'!$D$2</c:f>
              <c:strCache>
                <c:ptCount val="1"/>
                <c:pt idx="0">
                  <c:v>C.V. Frazionata</c:v>
                </c:pt>
              </c:strCache>
            </c:strRef>
          </c:tx>
          <c:marker>
            <c:symbol val="none"/>
          </c:marker>
          <c:cat>
            <c:strRef>
              <c:f>'menta s. fresca 13917 (con conf'!$C$3:$C$7</c:f>
              <c:strCache>
                <c:ptCount val="5"/>
                <c:pt idx="0">
                  <c:v>1h</c:v>
                </c:pt>
                <c:pt idx="1">
                  <c:v>2h</c:v>
                </c:pt>
                <c:pt idx="2">
                  <c:v>3h</c:v>
                </c:pt>
                <c:pt idx="3">
                  <c:v>6h</c:v>
                </c:pt>
                <c:pt idx="4">
                  <c:v>24h</c:v>
                </c:pt>
              </c:strCache>
            </c:strRef>
          </c:cat>
          <c:val>
            <c:numRef>
              <c:f>'menta s. fresca 13917 (con conf'!$D$3:$D$7</c:f>
              <c:numCache>
                <c:formatCode>0.0000</c:formatCode>
                <c:ptCount val="5"/>
                <c:pt idx="0">
                  <c:v>1.4192</c:v>
                </c:pt>
                <c:pt idx="1">
                  <c:v>1.6279999999999999</c:v>
                </c:pt>
                <c:pt idx="2">
                  <c:v>0.87019999999999997</c:v>
                </c:pt>
                <c:pt idx="3">
                  <c:v>1.4006000000000001</c:v>
                </c:pt>
                <c:pt idx="4">
                  <c:v>1.3102</c:v>
                </c:pt>
              </c:numCache>
            </c:numRef>
          </c:val>
        </c:ser>
        <c:ser>
          <c:idx val="1"/>
          <c:order val="1"/>
          <c:tx>
            <c:strRef>
              <c:f>'menta s. fresca 13917 (con conf'!$E$2</c:f>
              <c:strCache>
                <c:ptCount val="1"/>
                <c:pt idx="0">
                  <c:v>H.D. Frazionata</c:v>
                </c:pt>
              </c:strCache>
            </c:strRef>
          </c:tx>
          <c:marker>
            <c:symbol val="none"/>
          </c:marker>
          <c:cat>
            <c:strRef>
              <c:f>'menta s. fresca 13917 (con conf'!$C$3:$C$7</c:f>
              <c:strCache>
                <c:ptCount val="5"/>
                <c:pt idx="0">
                  <c:v>1h</c:v>
                </c:pt>
                <c:pt idx="1">
                  <c:v>2h</c:v>
                </c:pt>
                <c:pt idx="2">
                  <c:v>3h</c:v>
                </c:pt>
                <c:pt idx="3">
                  <c:v>6h</c:v>
                </c:pt>
                <c:pt idx="4">
                  <c:v>24h</c:v>
                </c:pt>
              </c:strCache>
            </c:strRef>
          </c:cat>
          <c:val>
            <c:numRef>
              <c:f>'menta s. fresca 13917 (con conf'!$E$3:$E$7</c:f>
              <c:numCache>
                <c:formatCode>0.0000</c:formatCode>
                <c:ptCount val="5"/>
                <c:pt idx="0">
                  <c:v>1.42</c:v>
                </c:pt>
                <c:pt idx="1">
                  <c:v>0.68369999999999997</c:v>
                </c:pt>
                <c:pt idx="2">
                  <c:v>0.37130000000000002</c:v>
                </c:pt>
                <c:pt idx="3">
                  <c:v>0.33250000000000002</c:v>
                </c:pt>
                <c:pt idx="4">
                  <c:v>0.48680000000000001</c:v>
                </c:pt>
              </c:numCache>
            </c:numRef>
          </c:val>
        </c:ser>
        <c:marker val="1"/>
        <c:axId val="59538816"/>
        <c:axId val="76748672"/>
      </c:lineChart>
      <c:catAx>
        <c:axId val="59538816"/>
        <c:scaling>
          <c:orientation val="minMax"/>
        </c:scaling>
        <c:axPos val="b"/>
        <c:majorTickMark val="none"/>
        <c:tickLblPos val="nextTo"/>
        <c:crossAx val="76748672"/>
        <c:crosses val="autoZero"/>
        <c:auto val="1"/>
        <c:lblAlgn val="ctr"/>
        <c:lblOffset val="100"/>
      </c:catAx>
      <c:valAx>
        <c:axId val="76748672"/>
        <c:scaling>
          <c:orientation val="minMax"/>
        </c:scaling>
        <c:axPos val="l"/>
        <c:majorGridlines/>
        <c:title>
          <c:tx>
            <c:rich>
              <a:bodyPr/>
              <a:lstStyle/>
              <a:p>
                <a:pPr>
                  <a:defRPr/>
                </a:pPr>
                <a:r>
                  <a:rPr lang="en-US"/>
                  <a:t>resa</a:t>
                </a:r>
                <a:r>
                  <a:rPr lang="en-US" baseline="0"/>
                  <a:t> menta S. fresca 13709717</a:t>
                </a:r>
                <a:endParaRPr lang="en-US"/>
              </a:p>
            </c:rich>
          </c:tx>
          <c:layout/>
        </c:title>
        <c:numFmt formatCode="0.0000" sourceLinked="1"/>
        <c:majorTickMark val="none"/>
        <c:tickLblPos val="nextTo"/>
        <c:crossAx val="59538816"/>
        <c:crosses val="autoZero"/>
        <c:crossBetween val="between"/>
      </c:valAx>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a:t>confronto</a:t>
            </a:r>
            <a:r>
              <a:rPr lang="it-IT" baseline="0"/>
              <a:t> C.V. continua / I.D. continua </a:t>
            </a:r>
            <a:endParaRPr lang="it-IT"/>
          </a:p>
        </c:rich>
      </c:tx>
      <c:layout/>
    </c:title>
    <c:plotArea>
      <c:layout/>
      <c:lineChart>
        <c:grouping val="standard"/>
        <c:ser>
          <c:idx val="2"/>
          <c:order val="0"/>
          <c:tx>
            <c:strRef>
              <c:f>'menta s. fresca 13917 (con conf'!$F$2</c:f>
              <c:strCache>
                <c:ptCount val="1"/>
                <c:pt idx="0">
                  <c:v>C.V. Continua</c:v>
                </c:pt>
              </c:strCache>
            </c:strRef>
          </c:tx>
          <c:marker>
            <c:symbol val="none"/>
          </c:marker>
          <c:val>
            <c:numRef>
              <c:f>'menta s. fresca 13917 (con conf'!$F$3:$F$7</c:f>
              <c:numCache>
                <c:formatCode>0.0000</c:formatCode>
                <c:ptCount val="5"/>
                <c:pt idx="0">
                  <c:v>6.4500000000000002E-2</c:v>
                </c:pt>
                <c:pt idx="1">
                  <c:v>0.26829999999999998</c:v>
                </c:pt>
                <c:pt idx="2">
                  <c:v>0.27660000000000001</c:v>
                </c:pt>
                <c:pt idx="3">
                  <c:v>0.37090000000000001</c:v>
                </c:pt>
                <c:pt idx="4">
                  <c:v>0.46429999999999999</c:v>
                </c:pt>
              </c:numCache>
            </c:numRef>
          </c:val>
        </c:ser>
        <c:ser>
          <c:idx val="3"/>
          <c:order val="1"/>
          <c:tx>
            <c:strRef>
              <c:f>'menta s. fresca 13917 (con conf'!$H$2</c:f>
              <c:strCache>
                <c:ptCount val="1"/>
                <c:pt idx="0">
                  <c:v>H.D Continua</c:v>
                </c:pt>
              </c:strCache>
            </c:strRef>
          </c:tx>
          <c:marker>
            <c:symbol val="none"/>
          </c:marker>
          <c:val>
            <c:numRef>
              <c:f>'menta s. fresca 13917 (con conf'!$H$3:$H$7</c:f>
              <c:numCache>
                <c:formatCode>0.0000</c:formatCode>
                <c:ptCount val="5"/>
                <c:pt idx="0">
                  <c:v>0.36930000000000002</c:v>
                </c:pt>
                <c:pt idx="1">
                  <c:v>0.62209999999999999</c:v>
                </c:pt>
                <c:pt idx="2">
                  <c:v>0.53959999999999997</c:v>
                </c:pt>
                <c:pt idx="3">
                  <c:v>0.50829999999999997</c:v>
                </c:pt>
                <c:pt idx="4">
                  <c:v>0.40310000000000001</c:v>
                </c:pt>
              </c:numCache>
            </c:numRef>
          </c:val>
        </c:ser>
        <c:marker val="1"/>
        <c:axId val="113277184"/>
        <c:axId val="129596416"/>
      </c:lineChart>
      <c:catAx>
        <c:axId val="113277184"/>
        <c:scaling>
          <c:orientation val="minMax"/>
        </c:scaling>
        <c:axPos val="b"/>
        <c:majorTickMark val="none"/>
        <c:tickLblPos val="nextTo"/>
        <c:crossAx val="129596416"/>
        <c:crosses val="autoZero"/>
        <c:auto val="1"/>
        <c:lblAlgn val="ctr"/>
        <c:lblOffset val="100"/>
      </c:catAx>
      <c:valAx>
        <c:axId val="129596416"/>
        <c:scaling>
          <c:orientation val="minMax"/>
        </c:scaling>
        <c:axPos val="l"/>
        <c:majorGridlines/>
        <c:title>
          <c:tx>
            <c:rich>
              <a:bodyPr/>
              <a:lstStyle/>
              <a:p>
                <a:pPr>
                  <a:defRPr/>
                </a:pPr>
                <a:r>
                  <a:rPr lang="en-US"/>
                  <a:t>resa</a:t>
                </a:r>
                <a:r>
                  <a:rPr lang="en-US" baseline="0"/>
                  <a:t> menta S. fresca 13709717</a:t>
                </a:r>
                <a:endParaRPr lang="en-US"/>
              </a:p>
            </c:rich>
          </c:tx>
          <c:layout/>
        </c:title>
        <c:numFmt formatCode="0.0000" sourceLinked="1"/>
        <c:majorTickMark val="none"/>
        <c:tickLblPos val="nextTo"/>
        <c:crossAx val="113277184"/>
        <c:crosses val="autoZero"/>
        <c:crossBetween val="between"/>
      </c:valAx>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a:t>confronto</a:t>
            </a:r>
            <a:r>
              <a:rPr lang="it-IT" baseline="0"/>
              <a:t> C.V. frazionata/I.D. frazionata</a:t>
            </a:r>
            <a:endParaRPr lang="it-IT"/>
          </a:p>
        </c:rich>
      </c:tx>
      <c:layout/>
    </c:title>
    <c:plotArea>
      <c:layout/>
      <c:lineChart>
        <c:grouping val="standard"/>
        <c:ser>
          <c:idx val="0"/>
          <c:order val="0"/>
          <c:tx>
            <c:strRef>
              <c:f>'menta s. secca 270917'!$C$2</c:f>
              <c:strCache>
                <c:ptCount val="1"/>
                <c:pt idx="0">
                  <c:v>C.V. Frazionata</c:v>
                </c:pt>
              </c:strCache>
            </c:strRef>
          </c:tx>
          <c:marker>
            <c:symbol val="none"/>
          </c:marker>
          <c:cat>
            <c:strRef>
              <c:f>'menta s. secca 270917'!$B$3:$B$7</c:f>
              <c:strCache>
                <c:ptCount val="5"/>
                <c:pt idx="0">
                  <c:v>1h</c:v>
                </c:pt>
                <c:pt idx="1">
                  <c:v>2h</c:v>
                </c:pt>
                <c:pt idx="2">
                  <c:v>3h</c:v>
                </c:pt>
                <c:pt idx="3">
                  <c:v>6h</c:v>
                </c:pt>
                <c:pt idx="4">
                  <c:v>24h</c:v>
                </c:pt>
              </c:strCache>
            </c:strRef>
          </c:cat>
          <c:val>
            <c:numRef>
              <c:f>'menta s. secca 270917'!$C$3:$C$7</c:f>
              <c:numCache>
                <c:formatCode>0.000</c:formatCode>
                <c:ptCount val="5"/>
                <c:pt idx="0">
                  <c:v>2.2147000000000001</c:v>
                </c:pt>
                <c:pt idx="1">
                  <c:v>0.30370000000000003</c:v>
                </c:pt>
                <c:pt idx="2">
                  <c:v>7.3999999999999996E-2</c:v>
                </c:pt>
                <c:pt idx="3">
                  <c:v>0.42209999999999998</c:v>
                </c:pt>
                <c:pt idx="4">
                  <c:v>0.59009999999999996</c:v>
                </c:pt>
              </c:numCache>
            </c:numRef>
          </c:val>
          <c:extLst xmlns:c16r2="http://schemas.microsoft.com/office/drawing/2015/06/chart">
            <c:ext xmlns:c16="http://schemas.microsoft.com/office/drawing/2014/chart" uri="{C3380CC4-5D6E-409C-BE32-E72D297353CC}">
              <c16:uniqueId val="{00000000-E178-4C86-B107-68460C331448}"/>
            </c:ext>
          </c:extLst>
        </c:ser>
        <c:ser>
          <c:idx val="1"/>
          <c:order val="1"/>
          <c:tx>
            <c:strRef>
              <c:f>'menta s. secca 270917'!$D$2</c:f>
              <c:strCache>
                <c:ptCount val="1"/>
                <c:pt idx="0">
                  <c:v>H.D. Frazionata</c:v>
                </c:pt>
              </c:strCache>
            </c:strRef>
          </c:tx>
          <c:marker>
            <c:symbol val="none"/>
          </c:marker>
          <c:cat>
            <c:strRef>
              <c:f>'menta s. secca 270917'!$B$3:$B$7</c:f>
              <c:strCache>
                <c:ptCount val="5"/>
                <c:pt idx="0">
                  <c:v>1h</c:v>
                </c:pt>
                <c:pt idx="1">
                  <c:v>2h</c:v>
                </c:pt>
                <c:pt idx="2">
                  <c:v>3h</c:v>
                </c:pt>
                <c:pt idx="3">
                  <c:v>6h</c:v>
                </c:pt>
                <c:pt idx="4">
                  <c:v>24h</c:v>
                </c:pt>
              </c:strCache>
            </c:strRef>
          </c:cat>
          <c:val>
            <c:numRef>
              <c:f>'menta s. secca 270917'!$D$3:$D$7</c:f>
              <c:numCache>
                <c:formatCode>0.000</c:formatCode>
                <c:ptCount val="5"/>
                <c:pt idx="0">
                  <c:v>5.5292000000000003</c:v>
                </c:pt>
                <c:pt idx="1">
                  <c:v>0.36709999999999998</c:v>
                </c:pt>
                <c:pt idx="2">
                  <c:v>0.20630000000000001</c:v>
                </c:pt>
                <c:pt idx="3">
                  <c:v>0.15629999999999999</c:v>
                </c:pt>
                <c:pt idx="4">
                  <c:v>0.37490000000000001</c:v>
                </c:pt>
              </c:numCache>
            </c:numRef>
          </c:val>
          <c:extLst xmlns:c16r2="http://schemas.microsoft.com/office/drawing/2015/06/chart">
            <c:ext xmlns:c16="http://schemas.microsoft.com/office/drawing/2014/chart" uri="{C3380CC4-5D6E-409C-BE32-E72D297353CC}">
              <c16:uniqueId val="{00000001-E178-4C86-B107-68460C331448}"/>
            </c:ext>
          </c:extLst>
        </c:ser>
        <c:marker val="1"/>
        <c:axId val="57992704"/>
        <c:axId val="81062912"/>
      </c:lineChart>
      <c:catAx>
        <c:axId val="57992704"/>
        <c:scaling>
          <c:orientation val="minMax"/>
        </c:scaling>
        <c:axPos val="b"/>
        <c:numFmt formatCode="General" sourceLinked="0"/>
        <c:majorTickMark val="none"/>
        <c:tickLblPos val="nextTo"/>
        <c:crossAx val="81062912"/>
        <c:crosses val="autoZero"/>
        <c:auto val="1"/>
        <c:lblAlgn val="ctr"/>
        <c:lblOffset val="100"/>
      </c:catAx>
      <c:valAx>
        <c:axId val="81062912"/>
        <c:scaling>
          <c:orientation val="minMax"/>
        </c:scaling>
        <c:axPos val="l"/>
        <c:majorGridlines/>
        <c:title>
          <c:tx>
            <c:rich>
              <a:bodyPr/>
              <a:lstStyle/>
              <a:p>
                <a:pPr>
                  <a:defRPr/>
                </a:pPr>
                <a:r>
                  <a:rPr lang="it-IT"/>
                  <a:t>resa</a:t>
                </a:r>
                <a:r>
                  <a:rPr lang="it-IT" baseline="0"/>
                  <a:t> menta s. secca 27/09/17 </a:t>
                </a:r>
                <a:endParaRPr lang="it-IT"/>
              </a:p>
            </c:rich>
          </c:tx>
          <c:layout/>
        </c:title>
        <c:numFmt formatCode="0.000" sourceLinked="1"/>
        <c:majorTickMark val="none"/>
        <c:tickLblPos val="nextTo"/>
        <c:crossAx val="57992704"/>
        <c:crosses val="autoZero"/>
        <c:crossBetween val="between"/>
      </c:valAx>
    </c:plotArea>
    <c:legend>
      <c:legendPos val="r"/>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a:t>confronto C.V continua/I.D.</a:t>
            </a:r>
            <a:r>
              <a:rPr lang="it-IT" baseline="0"/>
              <a:t> continua</a:t>
            </a:r>
            <a:endParaRPr lang="it-IT"/>
          </a:p>
        </c:rich>
      </c:tx>
      <c:layout/>
    </c:title>
    <c:plotArea>
      <c:layout/>
      <c:lineChart>
        <c:grouping val="standard"/>
        <c:ser>
          <c:idx val="0"/>
          <c:order val="0"/>
          <c:tx>
            <c:strRef>
              <c:f>'menta s. secca 270917'!$E$2</c:f>
              <c:strCache>
                <c:ptCount val="1"/>
                <c:pt idx="0">
                  <c:v>C.V. Continua</c:v>
                </c:pt>
              </c:strCache>
            </c:strRef>
          </c:tx>
          <c:marker>
            <c:symbol val="none"/>
          </c:marker>
          <c:val>
            <c:numRef>
              <c:f>'menta s. secca 270917'!$E$3:$E$7</c:f>
              <c:numCache>
                <c:formatCode>0.000</c:formatCode>
                <c:ptCount val="5"/>
                <c:pt idx="0">
                  <c:v>0.42170000000000002</c:v>
                </c:pt>
                <c:pt idx="1">
                  <c:v>0.38440000000000002</c:v>
                </c:pt>
                <c:pt idx="2">
                  <c:v>0.17910000000000001</c:v>
                </c:pt>
                <c:pt idx="3">
                  <c:v>0.48809999999999998</c:v>
                </c:pt>
                <c:pt idx="4">
                  <c:v>0.42109999999999997</c:v>
                </c:pt>
              </c:numCache>
            </c:numRef>
          </c:val>
          <c:extLst xmlns:c16r2="http://schemas.microsoft.com/office/drawing/2015/06/chart">
            <c:ext xmlns:c16="http://schemas.microsoft.com/office/drawing/2014/chart" uri="{C3380CC4-5D6E-409C-BE32-E72D297353CC}">
              <c16:uniqueId val="{00000000-0AF7-44FC-BE5A-63C970707F5E}"/>
            </c:ext>
          </c:extLst>
        </c:ser>
        <c:ser>
          <c:idx val="2"/>
          <c:order val="1"/>
          <c:tx>
            <c:strRef>
              <c:f>'menta s. secca 270917'!$G$2</c:f>
              <c:strCache>
                <c:ptCount val="1"/>
                <c:pt idx="0">
                  <c:v>H.D Continua</c:v>
                </c:pt>
              </c:strCache>
            </c:strRef>
          </c:tx>
          <c:marker>
            <c:symbol val="none"/>
          </c:marker>
          <c:val>
            <c:numRef>
              <c:f>'menta s. secca 270917'!$G$3:$G$7</c:f>
              <c:numCache>
                <c:formatCode>0.000</c:formatCode>
                <c:ptCount val="5"/>
                <c:pt idx="0">
                  <c:v>0.1431</c:v>
                </c:pt>
                <c:pt idx="1">
                  <c:v>0.38059999999999999</c:v>
                </c:pt>
                <c:pt idx="2">
                  <c:v>0.30009999999999998</c:v>
                </c:pt>
                <c:pt idx="3">
                  <c:v>0.39029999999999998</c:v>
                </c:pt>
                <c:pt idx="4">
                  <c:v>0.15629999999999999</c:v>
                </c:pt>
              </c:numCache>
            </c:numRef>
          </c:val>
          <c:extLst xmlns:c16r2="http://schemas.microsoft.com/office/drawing/2015/06/chart">
            <c:ext xmlns:c16="http://schemas.microsoft.com/office/drawing/2014/chart" uri="{C3380CC4-5D6E-409C-BE32-E72D297353CC}">
              <c16:uniqueId val="{00000001-0AF7-44FC-BE5A-63C970707F5E}"/>
            </c:ext>
          </c:extLst>
        </c:ser>
        <c:marker val="1"/>
        <c:axId val="131899776"/>
        <c:axId val="131901312"/>
      </c:lineChart>
      <c:catAx>
        <c:axId val="131899776"/>
        <c:scaling>
          <c:orientation val="minMax"/>
        </c:scaling>
        <c:axPos val="b"/>
        <c:majorTickMark val="none"/>
        <c:tickLblPos val="nextTo"/>
        <c:crossAx val="131901312"/>
        <c:crosses val="autoZero"/>
        <c:auto val="1"/>
        <c:lblAlgn val="ctr"/>
        <c:lblOffset val="100"/>
      </c:catAx>
      <c:valAx>
        <c:axId val="131901312"/>
        <c:scaling>
          <c:orientation val="minMax"/>
        </c:scaling>
        <c:axPos val="l"/>
        <c:majorGridlines/>
        <c:title>
          <c:tx>
            <c:rich>
              <a:bodyPr/>
              <a:lstStyle/>
              <a:p>
                <a:pPr>
                  <a:defRPr/>
                </a:pPr>
                <a:r>
                  <a:rPr lang="it-IT"/>
                  <a:t>resa</a:t>
                </a:r>
                <a:r>
                  <a:rPr lang="it-IT" baseline="0"/>
                  <a:t> menta s. secca 27/09/17</a:t>
                </a:r>
                <a:endParaRPr lang="it-IT"/>
              </a:p>
            </c:rich>
          </c:tx>
          <c:layout/>
        </c:title>
        <c:numFmt formatCode="0.000" sourceLinked="1"/>
        <c:majorTickMark val="none"/>
        <c:tickLblPos val="nextTo"/>
        <c:crossAx val="131899776"/>
        <c:crosses val="autoZero"/>
        <c:crossBetween val="between"/>
      </c:valAx>
    </c:plotArea>
    <c:legend>
      <c:legendPos val="r"/>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it-IT"/>
  <c:chart>
    <c:title>
      <c:tx>
        <c:rich>
          <a:bodyPr/>
          <a:lstStyle/>
          <a:p>
            <a:pPr>
              <a:defRPr/>
            </a:pPr>
            <a:r>
              <a:rPr lang="it-IT"/>
              <a:t>confronto C.V. frazionata/I.D. frazionata</a:t>
            </a:r>
          </a:p>
        </c:rich>
      </c:tx>
      <c:layout/>
    </c:title>
    <c:plotArea>
      <c:layout/>
      <c:lineChart>
        <c:grouping val="standard"/>
        <c:ser>
          <c:idx val="0"/>
          <c:order val="0"/>
          <c:tx>
            <c:strRef>
              <c:f>'menta s. secca 41017 (con confr'!$D$2</c:f>
              <c:strCache>
                <c:ptCount val="1"/>
                <c:pt idx="0">
                  <c:v>C.V. Frazionata</c:v>
                </c:pt>
              </c:strCache>
            </c:strRef>
          </c:tx>
          <c:marker>
            <c:symbol val="none"/>
          </c:marker>
          <c:cat>
            <c:strRef>
              <c:f>'menta s. secca 41017 (con confr'!$C$3:$C$7</c:f>
              <c:strCache>
                <c:ptCount val="5"/>
                <c:pt idx="0">
                  <c:v>1h</c:v>
                </c:pt>
                <c:pt idx="1">
                  <c:v>2h</c:v>
                </c:pt>
                <c:pt idx="2">
                  <c:v>3h</c:v>
                </c:pt>
                <c:pt idx="3">
                  <c:v>6h</c:v>
                </c:pt>
                <c:pt idx="4">
                  <c:v>24h</c:v>
                </c:pt>
              </c:strCache>
            </c:strRef>
          </c:cat>
          <c:val>
            <c:numRef>
              <c:f>'menta s. secca 41017 (con confr'!$D$3:$D$7</c:f>
              <c:numCache>
                <c:formatCode>0.000</c:formatCode>
                <c:ptCount val="5"/>
                <c:pt idx="0">
                  <c:v>4.9179000000000004</c:v>
                </c:pt>
                <c:pt idx="1">
                  <c:v>1.0964</c:v>
                </c:pt>
                <c:pt idx="2">
                  <c:v>1.31</c:v>
                </c:pt>
                <c:pt idx="3">
                  <c:v>2.1131000000000002</c:v>
                </c:pt>
                <c:pt idx="4">
                  <c:v>4.4184000000000001</c:v>
                </c:pt>
              </c:numCache>
            </c:numRef>
          </c:val>
          <c:extLst xmlns:c16r2="http://schemas.microsoft.com/office/drawing/2015/06/chart">
            <c:ext xmlns:c16="http://schemas.microsoft.com/office/drawing/2014/chart" uri="{C3380CC4-5D6E-409C-BE32-E72D297353CC}">
              <c16:uniqueId val="{00000000-CBD4-4289-A40C-A45344EEC757}"/>
            </c:ext>
          </c:extLst>
        </c:ser>
        <c:ser>
          <c:idx val="1"/>
          <c:order val="1"/>
          <c:tx>
            <c:strRef>
              <c:f>'menta s. secca 41017 (con confr'!$E$2</c:f>
              <c:strCache>
                <c:ptCount val="1"/>
                <c:pt idx="0">
                  <c:v>I.D. frazionata</c:v>
                </c:pt>
              </c:strCache>
            </c:strRef>
          </c:tx>
          <c:marker>
            <c:symbol val="none"/>
          </c:marker>
          <c:cat>
            <c:strRef>
              <c:f>'menta s. secca 41017 (con confr'!$C$3:$C$7</c:f>
              <c:strCache>
                <c:ptCount val="5"/>
                <c:pt idx="0">
                  <c:v>1h</c:v>
                </c:pt>
                <c:pt idx="1">
                  <c:v>2h</c:v>
                </c:pt>
                <c:pt idx="2">
                  <c:v>3h</c:v>
                </c:pt>
                <c:pt idx="3">
                  <c:v>6h</c:v>
                </c:pt>
                <c:pt idx="4">
                  <c:v>24h</c:v>
                </c:pt>
              </c:strCache>
            </c:strRef>
          </c:cat>
          <c:val>
            <c:numRef>
              <c:f>'menta s. secca 41017 (con confr'!$E$3:$E$7</c:f>
              <c:numCache>
                <c:formatCode>0.000</c:formatCode>
                <c:ptCount val="5"/>
                <c:pt idx="0">
                  <c:v>1.7375</c:v>
                </c:pt>
                <c:pt idx="1">
                  <c:v>0.51060000000000005</c:v>
                </c:pt>
                <c:pt idx="2">
                  <c:v>0.14860000000000001</c:v>
                </c:pt>
                <c:pt idx="3">
                  <c:v>0.40689999999999998</c:v>
                </c:pt>
                <c:pt idx="4">
                  <c:v>0.32550000000000001</c:v>
                </c:pt>
              </c:numCache>
            </c:numRef>
          </c:val>
          <c:extLst xmlns:c16r2="http://schemas.microsoft.com/office/drawing/2015/06/chart">
            <c:ext xmlns:c16="http://schemas.microsoft.com/office/drawing/2014/chart" uri="{C3380CC4-5D6E-409C-BE32-E72D297353CC}">
              <c16:uniqueId val="{00000001-CBD4-4289-A40C-A45344EEC757}"/>
            </c:ext>
          </c:extLst>
        </c:ser>
        <c:marker val="1"/>
        <c:axId val="59400576"/>
        <c:axId val="97707904"/>
      </c:lineChart>
      <c:catAx>
        <c:axId val="59400576"/>
        <c:scaling>
          <c:orientation val="minMax"/>
        </c:scaling>
        <c:axPos val="b"/>
        <c:numFmt formatCode="General" sourceLinked="0"/>
        <c:majorTickMark val="none"/>
        <c:tickLblPos val="nextTo"/>
        <c:crossAx val="97707904"/>
        <c:crosses val="autoZero"/>
        <c:auto val="1"/>
        <c:lblAlgn val="ctr"/>
        <c:lblOffset val="100"/>
      </c:catAx>
      <c:valAx>
        <c:axId val="97707904"/>
        <c:scaling>
          <c:orientation val="minMax"/>
        </c:scaling>
        <c:axPos val="l"/>
        <c:majorGridlines/>
        <c:title>
          <c:tx>
            <c:rich>
              <a:bodyPr/>
              <a:lstStyle/>
              <a:p>
                <a:pPr>
                  <a:defRPr/>
                </a:pPr>
                <a:r>
                  <a:rPr lang="it-IT"/>
                  <a:t>resa</a:t>
                </a:r>
                <a:r>
                  <a:rPr lang="it-IT" baseline="0"/>
                  <a:t> menta s. secca 4/10/17</a:t>
                </a:r>
                <a:endParaRPr lang="it-IT"/>
              </a:p>
            </c:rich>
          </c:tx>
          <c:layout/>
        </c:title>
        <c:numFmt formatCode="0.000" sourceLinked="1"/>
        <c:majorTickMark val="none"/>
        <c:tickLblPos val="nextTo"/>
        <c:crossAx val="59400576"/>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EB3AC41-92CD-4379-96A5-0EFE6356E579}" type="datetimeFigureOut">
              <a:rPr lang="it-IT"/>
              <a:pPr>
                <a:defRPr/>
              </a:pPr>
              <a:t>17/10/2017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1A2B5B23-A51E-4FBF-852D-FB60102D1938}" type="slidenum">
              <a:rPr lang="it-IT"/>
              <a:pPr>
                <a:defRPr/>
              </a:pPr>
              <a:t>‹N›</a:t>
            </a:fld>
            <a:endParaRPr lang="it-IT"/>
          </a:p>
        </p:txBody>
      </p:sp>
    </p:spTree>
    <p:extLst>
      <p:ext uri="{BB962C8B-B14F-4D97-AF65-F5344CB8AC3E}">
        <p14:creationId xmlns:p14="http://schemas.microsoft.com/office/powerpoint/2010/main" xmlns="" val="14568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r>
              <a:rPr lang="it-IT" dirty="0" smtClean="0">
                <a:latin typeface="Times New Roman" panose="02020603050405020304" pitchFamily="18" charset="0"/>
                <a:cs typeface="Times New Roman" panose="02020603050405020304" pitchFamily="18" charset="0"/>
              </a:rPr>
              <a:t>Il titolo della tesi è: Studio</a:t>
            </a:r>
            <a:r>
              <a:rPr lang="it-IT" baseline="0" dirty="0" smtClean="0">
                <a:latin typeface="Times New Roman" panose="02020603050405020304" pitchFamily="18" charset="0"/>
                <a:cs typeface="Times New Roman" panose="02020603050405020304" pitchFamily="18" charset="0"/>
              </a:rPr>
              <a:t> sistematico per confrontare la produzione di olio essenziale con distillazione in corrente di vapore e </a:t>
            </a:r>
            <a:r>
              <a:rPr lang="it-IT" baseline="0" dirty="0" err="1" smtClean="0">
                <a:latin typeface="Times New Roman" panose="02020603050405020304" pitchFamily="18" charset="0"/>
                <a:cs typeface="Times New Roman" panose="02020603050405020304" pitchFamily="18" charset="0"/>
              </a:rPr>
              <a:t>idrodistillazione</a:t>
            </a:r>
            <a:endParaRPr lang="it-IT" dirty="0" smtClean="0">
              <a:latin typeface="Times New Roman" panose="02020603050405020304" pitchFamily="18" charset="0"/>
              <a:cs typeface="Times New Roman" panose="02020603050405020304" pitchFamily="18" charset="0"/>
            </a:endParaRPr>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3162D6-B633-4732-A0C7-2983D06FB821}" type="slidenum">
              <a:rPr lang="it-IT" smtClean="0"/>
              <a:pPr/>
              <a:t>1</a:t>
            </a:fld>
            <a:endParaRPr lang="it-IT" smtClean="0"/>
          </a:p>
        </p:txBody>
      </p:sp>
    </p:spTree>
    <p:extLst>
      <p:ext uri="{BB962C8B-B14F-4D97-AF65-F5344CB8AC3E}">
        <p14:creationId xmlns:p14="http://schemas.microsoft.com/office/powerpoint/2010/main" xmlns="" val="425035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in </a:t>
            </a:r>
            <a:r>
              <a:rPr lang="it-IT" sz="1200" kern="1200" dirty="0" err="1" smtClean="0">
                <a:solidFill>
                  <a:schemeClr val="tx1"/>
                </a:solidFill>
                <a:latin typeface="+mn-lt"/>
                <a:ea typeface="+mn-ea"/>
                <a:cs typeface="+mn-cs"/>
              </a:rPr>
              <a:t>parellelo</a:t>
            </a:r>
            <a:r>
              <a:rPr lang="it-IT" sz="1200" kern="1200" dirty="0" smtClean="0">
                <a:solidFill>
                  <a:schemeClr val="tx1"/>
                </a:solidFill>
                <a:latin typeface="+mn-lt"/>
                <a:ea typeface="+mn-ea"/>
                <a:cs typeface="+mn-cs"/>
              </a:rPr>
              <a:t> all’estrazione in corrente di vapore frazionata abbiamo condotto 5 estrazioni in continuo (1h, 2h, 3h, 6h e 24h). Abbiamo utilizzato il reattore a cilindro di vetro con quattro colli (figura 7), nel quale abbiamo posto alla base una retina di ferro con un colino, per evitare che il materiale vegetale potesse venire a contatto con l’acqua.</a:t>
            </a:r>
          </a:p>
          <a:p>
            <a:r>
              <a:rPr lang="it-IT" sz="1200" kern="1200" dirty="0" smtClean="0">
                <a:solidFill>
                  <a:schemeClr val="tx1"/>
                </a:solidFill>
                <a:latin typeface="+mn-lt"/>
                <a:ea typeface="+mn-ea"/>
                <a:cs typeface="+mn-cs"/>
              </a:rPr>
              <a:t>Abbiamo riempito d’acqua fino a sfiorare il colino e abbiamo inserito la pianta fresca/secca e quindi applicato l’apparecchio di condensazione tipo </a:t>
            </a:r>
            <a:r>
              <a:rPr lang="it-IT" sz="1200" kern="1200" dirty="0" err="1" smtClean="0">
                <a:solidFill>
                  <a:schemeClr val="tx1"/>
                </a:solidFill>
                <a:latin typeface="+mn-lt"/>
                <a:ea typeface="+mn-ea"/>
                <a:cs typeface="+mn-cs"/>
              </a:rPr>
              <a:t>Clavenger</a:t>
            </a:r>
            <a:r>
              <a:rPr lang="it-IT" sz="1200" kern="1200" dirty="0" smtClean="0">
                <a:solidFill>
                  <a:schemeClr val="tx1"/>
                </a:solidFill>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Si lascia accumulare l’olio e si raccolgono separatamente le frazioni nel modo seguente dopo la caduta della prima goccia abbiamo estratto l’olio essenziale dopo 1h e abbiamo atteso 24h per prelevare la frazione successiva, la stessa cosa è stata ripetuta per le estrazioni a 2h, 3h, 6h e 24h.</a:t>
            </a:r>
          </a:p>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10</a:t>
            </a:fld>
            <a:endParaRPr lang="it-IT"/>
          </a:p>
        </p:txBody>
      </p:sp>
    </p:spTree>
    <p:extLst>
      <p:ext uri="{BB962C8B-B14F-4D97-AF65-F5344CB8AC3E}">
        <p14:creationId xmlns:p14="http://schemas.microsoft.com/office/powerpoint/2010/main" xmlns="" val="157520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In </a:t>
            </a:r>
            <a:r>
              <a:rPr lang="it-IT" sz="1200" kern="1200" dirty="0" err="1" smtClean="0">
                <a:solidFill>
                  <a:schemeClr val="tx1"/>
                </a:solidFill>
                <a:latin typeface="+mn-lt"/>
                <a:ea typeface="+mn-ea"/>
                <a:cs typeface="+mn-cs"/>
              </a:rPr>
              <a:t>parellelo</a:t>
            </a:r>
            <a:r>
              <a:rPr lang="it-IT" sz="1200" kern="1200" dirty="0" smtClean="0">
                <a:solidFill>
                  <a:schemeClr val="tx1"/>
                </a:solidFill>
                <a:latin typeface="+mn-lt"/>
                <a:ea typeface="+mn-ea"/>
                <a:cs typeface="+mn-cs"/>
              </a:rPr>
              <a:t> alla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abbiamo condotto 5 estrazioni in continuo (1h, 2h, 3h,6h e 24h). abbiamo utilizzato ancora l’apparato tipo </a:t>
            </a:r>
            <a:r>
              <a:rPr lang="it-IT" sz="1200" kern="1200" dirty="0" err="1" smtClean="0">
                <a:solidFill>
                  <a:schemeClr val="tx1"/>
                </a:solidFill>
                <a:latin typeface="+mn-lt"/>
                <a:ea typeface="+mn-ea"/>
                <a:cs typeface="+mn-cs"/>
              </a:rPr>
              <a:t>Clevenger</a:t>
            </a:r>
            <a:r>
              <a:rPr lang="it-IT" sz="1200" kern="1200" dirty="0" smtClean="0">
                <a:solidFill>
                  <a:schemeClr val="tx1"/>
                </a:solidFill>
                <a:latin typeface="+mn-lt"/>
                <a:ea typeface="+mn-ea"/>
                <a:cs typeface="+mn-cs"/>
              </a:rPr>
              <a:t> (figura 9).</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In palloni a fondo tondo e collo corto del volume di 3L, abbiamo posto la pianta fresca/secca, dopo aver versato l’acqua all’interno dello stesso abbiamo inserito l’apparecchio di condensazione, si fissa il circuito di raffreddamento, si immerge il pallone nell’olio di silicone, si accendono le piastre riscaldanti. Si lascia accumulare l’olio e si raccolgono separatamente le frazioni con lo stesso metodo utilizzato per la distillazione in corrente di vapore continua. </a:t>
            </a:r>
          </a:p>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11</a:t>
            </a:fld>
            <a:endParaRPr lang="it-IT"/>
          </a:p>
        </p:txBody>
      </p:sp>
    </p:spTree>
    <p:extLst>
      <p:ext uri="{BB962C8B-B14F-4D97-AF65-F5344CB8AC3E}">
        <p14:creationId xmlns:p14="http://schemas.microsoft.com/office/powerpoint/2010/main" xmlns="" val="16812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Per ognuna delle frazioni ottenute da ciascuna pianta è stata determinata la quantità di olio estratto  e la resa %  sulla base dei g di droga sottoposti a distillazione, secondo la seguente formula</a:t>
            </a:r>
          </a:p>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12</a:t>
            </a:fld>
            <a:endParaRPr lang="it-IT"/>
          </a:p>
        </p:txBody>
      </p:sp>
    </p:spTree>
    <p:extLst>
      <p:ext uri="{BB962C8B-B14F-4D97-AF65-F5344CB8AC3E}">
        <p14:creationId xmlns:p14="http://schemas.microsoft.com/office/powerpoint/2010/main" xmlns="" val="7159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13</a:t>
            </a:fld>
            <a:endParaRPr lang="it-IT"/>
          </a:p>
        </p:txBody>
      </p:sp>
    </p:spTree>
    <p:extLst>
      <p:ext uri="{BB962C8B-B14F-4D97-AF65-F5344CB8AC3E}">
        <p14:creationId xmlns:p14="http://schemas.microsoft.com/office/powerpoint/2010/main" xmlns="" val="238590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La prima estrazione di</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fresca è stata condotta il 6/09/2017, in distillazione in corrente di vapore frazionata e continua e in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e continua.</a:t>
            </a:r>
          </a:p>
          <a:p>
            <a:r>
              <a:rPr lang="it-IT" sz="1200" kern="1200" dirty="0" smtClean="0">
                <a:solidFill>
                  <a:schemeClr val="tx1"/>
                </a:solidFill>
                <a:latin typeface="+mn-lt"/>
                <a:ea typeface="+mn-ea"/>
                <a:cs typeface="+mn-cs"/>
              </a:rPr>
              <a:t>Per la corrente di vapore frazionata sono stati introdotti nel distillatore da 62L 6kg di pianta fresca e si sono raccolte separatamente 5 frazioni dopo 1, 2, 3, 6 e 24 ore dalla prima goccia di condensato. Gli oli hanno mostrato una resa costante nei vari tempi di estrazione, con resa massima nella sesta ora</a:t>
            </a:r>
          </a:p>
          <a:p>
            <a:pPr marL="0" marR="0" lvl="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Per l’</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sono stati introdotti nel distillatore da 20L 3kg di pianta fresca e si sono raccolte separatamente 5 frazioni dopo 1, 2, 3, 6 e 24 ore dalla prima goccia di condensato. . Gli oli hanno mostrato una resa variabile nei vari tempi di estrazione, con resa massima nella prima ora (tabella2).</a:t>
            </a:r>
          </a:p>
          <a:p>
            <a:r>
              <a:rPr lang="it-IT" sz="1200" kern="1200" dirty="0" smtClean="0">
                <a:solidFill>
                  <a:schemeClr val="tx1"/>
                </a:solidFill>
                <a:latin typeface="+mn-lt"/>
                <a:ea typeface="+mn-ea"/>
                <a:cs typeface="+mn-cs"/>
              </a:rPr>
              <a:t>in parallelo all’estrazione in corrente di vapore frazionata sono state condotte 5 estrazioni in continuo (1h, 2h, 3h,6h e 24h). sono stati introdotti nel reattore per ogni reattore a cilindro 300g di pianta fresca . gli oli hanno mostrato una resa variabile </a:t>
            </a:r>
          </a:p>
          <a:p>
            <a:r>
              <a:rPr lang="it-IT" sz="1200" kern="1200" dirty="0" smtClean="0">
                <a:solidFill>
                  <a:schemeClr val="tx1"/>
                </a:solidFill>
                <a:latin typeface="+mn-lt"/>
                <a:ea typeface="+mn-ea"/>
                <a:cs typeface="+mn-cs"/>
              </a:rPr>
              <a:t>in parallelo all’estrazione in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sono state condotte 5 estrazioni in continuo (1h, 2h, 3h,6h e 24h). Sono stati introdotti nell’apparato </a:t>
            </a:r>
            <a:r>
              <a:rPr lang="it-IT" sz="1200" kern="1200" dirty="0" err="1" smtClean="0">
                <a:solidFill>
                  <a:schemeClr val="tx1"/>
                </a:solidFill>
                <a:latin typeface="+mn-lt"/>
                <a:ea typeface="+mn-ea"/>
                <a:cs typeface="+mn-cs"/>
              </a:rPr>
              <a:t>clevenger</a:t>
            </a:r>
            <a:r>
              <a:rPr lang="it-IT" sz="1200" kern="1200" dirty="0" smtClean="0">
                <a:solidFill>
                  <a:schemeClr val="tx1"/>
                </a:solidFill>
                <a:latin typeface="+mn-lt"/>
                <a:ea typeface="+mn-ea"/>
                <a:cs typeface="+mn-cs"/>
              </a:rPr>
              <a:t>  300g  di pianta fresca . Gli oli hanno mostrato una resa variabile.</a:t>
            </a:r>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14</a:t>
            </a:fld>
            <a:endParaRPr lang="it-IT"/>
          </a:p>
        </p:txBody>
      </p:sp>
    </p:spTree>
    <p:extLst>
      <p:ext uri="{BB962C8B-B14F-4D97-AF65-F5344CB8AC3E}">
        <p14:creationId xmlns:p14="http://schemas.microsoft.com/office/powerpoint/2010/main" xmlns="" val="2276206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La seconda estrazione di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fresca è stata condotta il 13/09/2017, in distillazione in corrente di vapore frazionata e continua e in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e continua. Abbiamo replicato con le stesse modalità i processi estrattivi utilizzati nella prima estrazione della pianta fresca. I risultati ottenuti sono in linea con quelli precedenti:</a:t>
            </a:r>
          </a:p>
          <a:p>
            <a:r>
              <a:rPr lang="it-IT" sz="1200" kern="1200" dirty="0" smtClean="0">
                <a:solidFill>
                  <a:schemeClr val="tx1"/>
                </a:solidFill>
                <a:latin typeface="+mn-lt"/>
                <a:ea typeface="+mn-ea"/>
                <a:cs typeface="+mn-cs"/>
              </a:rPr>
              <a:t> presentando una resa costante nei vari tempi di estrazione per la corrente di vapore frazionata con resa massima nella 2h , rispetto alla 6h della prima estrazione.</a:t>
            </a:r>
          </a:p>
          <a:p>
            <a:r>
              <a:rPr lang="it-IT" sz="1200" kern="1200" dirty="0" smtClean="0">
                <a:solidFill>
                  <a:schemeClr val="tx1"/>
                </a:solidFill>
                <a:latin typeface="+mn-lt"/>
                <a:ea typeface="+mn-ea"/>
                <a:cs typeface="+mn-cs"/>
              </a:rPr>
              <a:t>i valori ottenute per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hanno mostrato, in linea con la prima  una resa variabile nei vari tempi di estrazione, con resa massima nella prima ora </a:t>
            </a:r>
          </a:p>
          <a:p>
            <a:r>
              <a:rPr lang="it-IT" sz="1200" kern="1200" dirty="0" smtClean="0">
                <a:solidFill>
                  <a:schemeClr val="tx1"/>
                </a:solidFill>
                <a:latin typeface="+mn-lt"/>
                <a:ea typeface="+mn-ea"/>
                <a:cs typeface="+mn-cs"/>
              </a:rPr>
              <a:t>Le estrazioni in continuo hanno entrambe rispecchiato i valori ottenuti nella</a:t>
            </a:r>
            <a:r>
              <a:rPr lang="it-IT" sz="1200" kern="1200" baseline="0" dirty="0" smtClean="0">
                <a:solidFill>
                  <a:schemeClr val="tx1"/>
                </a:solidFill>
                <a:latin typeface="+mn-lt"/>
                <a:ea typeface="+mn-ea"/>
                <a:cs typeface="+mn-cs"/>
              </a:rPr>
              <a:t> prima estrazione</a:t>
            </a:r>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16</a:t>
            </a:fld>
            <a:endParaRPr lang="it-IT"/>
          </a:p>
        </p:txBody>
      </p:sp>
    </p:spTree>
    <p:extLst>
      <p:ext uri="{BB962C8B-B14F-4D97-AF65-F5344CB8AC3E}">
        <p14:creationId xmlns:p14="http://schemas.microsoft.com/office/powerpoint/2010/main" xmlns="" val="155867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La prima estrazione di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secca è stata condotta il 27/09/2017, in distillazione in corrente di vapore frazionata e continua e in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e continua.</a:t>
            </a:r>
          </a:p>
          <a:p>
            <a:r>
              <a:rPr lang="it-IT" sz="1200" kern="1200" dirty="0" smtClean="0">
                <a:solidFill>
                  <a:schemeClr val="tx1"/>
                </a:solidFill>
                <a:latin typeface="+mn-lt"/>
                <a:ea typeface="+mn-ea"/>
                <a:cs typeface="+mn-cs"/>
              </a:rPr>
              <a:t>Per la corrente di vapore frazionata sono stati introdotti nel distillatore da 20L 800g di pianta secca.</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 Gli oli hanno mostrato una resa variabile nei vari tempi di estrazione, con resa massima nella prima ora e resa più bassa nella terza.</a:t>
            </a:r>
          </a:p>
          <a:p>
            <a:r>
              <a:rPr lang="it-IT" sz="1200" kern="1200" dirty="0" smtClean="0">
                <a:solidFill>
                  <a:schemeClr val="tx1"/>
                </a:solidFill>
                <a:latin typeface="+mn-lt"/>
                <a:ea typeface="+mn-ea"/>
                <a:cs typeface="+mn-cs"/>
              </a:rPr>
              <a:t>Per l’</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sono stati introdotti nel distillatore da 20L 800g di pianta secca.</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 Gli oli hanno mostrato una resa variabile nei vari tempi di estrazione, con resa massima nella prima ora </a:t>
            </a:r>
          </a:p>
          <a:p>
            <a:r>
              <a:rPr lang="it-IT" sz="1200" kern="1200" dirty="0" smtClean="0">
                <a:solidFill>
                  <a:schemeClr val="tx1"/>
                </a:solidFill>
                <a:latin typeface="+mn-lt"/>
                <a:ea typeface="+mn-ea"/>
                <a:cs typeface="+mn-cs"/>
              </a:rPr>
              <a:t>in parallelo all’estrazione in corrente di vapore frazionata sono state condotte 5 estrazioni in continuo (1h, 2h, 3h,6h e 24h). sono stati introdotti per ogni reattore a cilindro 100g di pianta fresca gli oli hanno mostrato una resa variabile.</a:t>
            </a:r>
          </a:p>
          <a:p>
            <a:r>
              <a:rPr lang="it-IT" sz="1200" kern="1200" dirty="0" smtClean="0">
                <a:solidFill>
                  <a:schemeClr val="tx1"/>
                </a:solidFill>
                <a:latin typeface="+mn-lt"/>
                <a:ea typeface="+mn-ea"/>
                <a:cs typeface="+mn-cs"/>
              </a:rPr>
              <a:t>in parallelo all’estrazione in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sono state condotte 5 estrazioni in continuo (1h, 2h, 3h,6h e 24h). Sono stati introdotti nell’apparato </a:t>
            </a:r>
            <a:r>
              <a:rPr lang="it-IT" sz="1200" kern="1200" dirty="0" err="1" smtClean="0">
                <a:solidFill>
                  <a:schemeClr val="tx1"/>
                </a:solidFill>
                <a:latin typeface="+mn-lt"/>
                <a:ea typeface="+mn-ea"/>
                <a:cs typeface="+mn-cs"/>
              </a:rPr>
              <a:t>clevenger</a:t>
            </a:r>
            <a:r>
              <a:rPr lang="it-IT" sz="1200" kern="1200" dirty="0" smtClean="0">
                <a:solidFill>
                  <a:schemeClr val="tx1"/>
                </a:solidFill>
                <a:latin typeface="+mn-lt"/>
                <a:ea typeface="+mn-ea"/>
                <a:cs typeface="+mn-cs"/>
              </a:rPr>
              <a:t>  100g  di pianta  secca. Gli oli hanno mostrato una resa variabile </a:t>
            </a:r>
            <a:endParaRPr lang="it-IT" dirty="0"/>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17</a:t>
            </a:fld>
            <a:endParaRPr lang="it-IT"/>
          </a:p>
        </p:txBody>
      </p:sp>
    </p:spTree>
    <p:extLst>
      <p:ext uri="{BB962C8B-B14F-4D97-AF65-F5344CB8AC3E}">
        <p14:creationId xmlns:p14="http://schemas.microsoft.com/office/powerpoint/2010/main" xmlns="" val="2691685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La seconda estrazione di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fresca è stata condotta il 4/09/2017, . Abbiamo replicato con le stesse modalità i processi estrattivi utilizzati nella prima estrazione della pianta secca.</a:t>
            </a:r>
            <a:r>
              <a:rPr lang="it-IT" sz="1200" kern="1200" baseline="0" dirty="0" smtClean="0">
                <a:solidFill>
                  <a:schemeClr val="tx1"/>
                </a:solidFill>
                <a:latin typeface="+mn-lt"/>
                <a:ea typeface="+mn-ea"/>
                <a:cs typeface="+mn-cs"/>
              </a:rPr>
              <a:t> </a:t>
            </a:r>
            <a:r>
              <a:rPr lang="it-IT" sz="1200" kern="1200" dirty="0" smtClean="0">
                <a:solidFill>
                  <a:schemeClr val="tx1"/>
                </a:solidFill>
                <a:latin typeface="+mn-lt"/>
                <a:ea typeface="+mn-ea"/>
                <a:cs typeface="+mn-cs"/>
              </a:rPr>
              <a:t>. I risultati ottenuti rispetto alla prima estrazione risultano diversi in distillazione in corrente di vapore frazionata e in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per quanto riguarda i risultati delle estrazioni in continuo sono in linea con i precedenti</a:t>
            </a:r>
          </a:p>
          <a:p>
            <a:r>
              <a:rPr lang="it-IT" sz="1200" kern="1200" dirty="0" smtClean="0">
                <a:solidFill>
                  <a:schemeClr val="tx1"/>
                </a:solidFill>
                <a:latin typeface="+mn-lt"/>
                <a:ea typeface="+mn-ea"/>
                <a:cs typeface="+mn-cs"/>
              </a:rPr>
              <a:t>.  In termini di resa presenta valori variabili, con valori massimi nella prima e nella ventiquattresima ora e resa minima nella seconda</a:t>
            </a:r>
          </a:p>
          <a:p>
            <a:r>
              <a:rPr lang="it-IT" sz="1200" kern="1200" dirty="0" smtClean="0">
                <a:solidFill>
                  <a:schemeClr val="tx1"/>
                </a:solidFill>
                <a:latin typeface="+mn-lt"/>
                <a:ea typeface="+mn-ea"/>
                <a:cs typeface="+mn-cs"/>
              </a:rPr>
              <a:t>i valori ottenute per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hanno mostrato, in linea con la prima  una resa variabile nei vari tempi di estrazione, con resa massima nella prima ora </a:t>
            </a:r>
          </a:p>
          <a:p>
            <a:r>
              <a:rPr lang="it-IT" sz="1200" kern="1200" dirty="0" smtClean="0">
                <a:solidFill>
                  <a:schemeClr val="tx1"/>
                </a:solidFill>
                <a:latin typeface="+mn-lt"/>
                <a:ea typeface="+mn-ea"/>
                <a:cs typeface="+mn-cs"/>
              </a:rPr>
              <a:t>Le estrazioni in continuo rispecchiano i risultati ottenuti nella prima estrazione in secco.</a:t>
            </a:r>
            <a:endParaRPr lang="it-IT" dirty="0"/>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18</a:t>
            </a:fld>
            <a:endParaRPr lang="it-IT"/>
          </a:p>
        </p:txBody>
      </p:sp>
    </p:spTree>
    <p:extLst>
      <p:ext uri="{BB962C8B-B14F-4D97-AF65-F5344CB8AC3E}">
        <p14:creationId xmlns:p14="http://schemas.microsoft.com/office/powerpoint/2010/main" xmlns="" val="62245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L’attenzione è stata rivolta, all’ottimizzazione del processo di estrazione </a:t>
            </a:r>
          </a:p>
          <a:p>
            <a:r>
              <a:rPr lang="it-IT" sz="1200" kern="1200" dirty="0" smtClean="0">
                <a:solidFill>
                  <a:schemeClr val="tx1"/>
                </a:solidFill>
                <a:latin typeface="+mn-lt"/>
                <a:ea typeface="+mn-ea"/>
                <a:cs typeface="+mn-cs"/>
              </a:rPr>
              <a:t>In conclusione sulla base dei risultati ottenuti è possibile affermare che:</a:t>
            </a:r>
          </a:p>
          <a:p>
            <a:pPr lvl="0"/>
            <a:r>
              <a:rPr lang="it-IT" sz="1200" kern="1200" dirty="0" smtClean="0">
                <a:solidFill>
                  <a:schemeClr val="tx1"/>
                </a:solidFill>
                <a:latin typeface="+mn-lt"/>
                <a:ea typeface="+mn-ea"/>
                <a:cs typeface="+mn-cs"/>
              </a:rPr>
              <a:t>Abbiamo maggiore resa con l’utilizzo di pianta secca in entrambe le tecniche estrattive utilizzate ed inoltre la pianta secca è più facile da maneggiare e richiede tempi minori.</a:t>
            </a:r>
          </a:p>
          <a:p>
            <a:pPr lvl="0"/>
            <a:r>
              <a:rPr lang="it-IT" sz="1200" kern="1200" dirty="0" smtClean="0">
                <a:solidFill>
                  <a:schemeClr val="tx1"/>
                </a:solidFill>
                <a:latin typeface="+mn-lt"/>
                <a:ea typeface="+mn-ea"/>
                <a:cs typeface="+mn-cs"/>
              </a:rPr>
              <a:t>La tecnica di estrazione più efficiente in termini di resa su pianta fresca è la distillazione in corrente di vapore frazionata </a:t>
            </a:r>
          </a:p>
          <a:p>
            <a:pPr lvl="0"/>
            <a:r>
              <a:rPr lang="it-IT" sz="1200" kern="1200" dirty="0" smtClean="0">
                <a:solidFill>
                  <a:schemeClr val="tx1"/>
                </a:solidFill>
                <a:latin typeface="+mn-lt"/>
                <a:ea typeface="+mn-ea"/>
                <a:cs typeface="+mn-cs"/>
              </a:rPr>
              <a:t>Mettendo a confronto le due tecniche sicuramente la distillazione in corrente di vapore, rispetto alla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è la tecnica che richiede meno tempo e meno costi.</a:t>
            </a:r>
          </a:p>
          <a:p>
            <a:r>
              <a:rPr lang="it-IT" sz="1200" kern="1200" dirty="0" smtClean="0">
                <a:solidFill>
                  <a:schemeClr val="tx1"/>
                </a:solidFill>
                <a:latin typeface="+mn-lt"/>
                <a:ea typeface="+mn-ea"/>
                <a:cs typeface="+mn-cs"/>
              </a:rPr>
              <a:t>I risultati ottenuti in questo studio possono considerarsi positivi ed incoraggianti per le nuove conoscenze prodotte in campo scientifico; dai dati ottenuti la durata di estrazione ottimale in termini di resa per la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suaveolens</a:t>
            </a:r>
            <a:r>
              <a:rPr lang="it-IT" sz="1200" i="1"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si ha nelle prime 3h, e da maggior resa in secco. Sicuramente occorrono ulteriori studi per confrontare le varie tecniche estrattive su pianta secca.</a:t>
            </a:r>
          </a:p>
          <a:p>
            <a:endParaRPr lang="it-IT" dirty="0"/>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19</a:t>
            </a:fld>
            <a:endParaRPr lang="it-IT"/>
          </a:p>
        </p:txBody>
      </p:sp>
    </p:spTree>
    <p:extLst>
      <p:ext uri="{BB962C8B-B14F-4D97-AF65-F5344CB8AC3E}">
        <p14:creationId xmlns:p14="http://schemas.microsoft.com/office/powerpoint/2010/main" xmlns="" val="1817532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Si ringraziano per la </a:t>
            </a:r>
            <a:r>
              <a:rPr lang="it-IT" smtClean="0"/>
              <a:t>collaborazione </a:t>
            </a:r>
            <a:r>
              <a:rPr lang="it-IT" baseline="0" smtClean="0"/>
              <a:t>il </a:t>
            </a:r>
            <a:r>
              <a:rPr lang="it-IT" baseline="0" dirty="0" smtClean="0"/>
              <a:t>prof. Ragno per aver reso possibile il presente lavoro di ricerca.</a:t>
            </a:r>
            <a:endParaRPr lang="it-IT" dirty="0"/>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20</a:t>
            </a:fld>
            <a:endParaRPr lang="it-IT"/>
          </a:p>
        </p:txBody>
      </p:sp>
    </p:spTree>
    <p:extLst>
      <p:ext uri="{BB962C8B-B14F-4D97-AF65-F5344CB8AC3E}">
        <p14:creationId xmlns:p14="http://schemas.microsoft.com/office/powerpoint/2010/main" xmlns="" val="68668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a:spcBef>
                <a:spcPts val="600"/>
              </a:spcBef>
              <a:spcAft>
                <a:spcPts val="600"/>
              </a:spcAft>
            </a:pPr>
            <a:r>
              <a:rPr lang="it-IT" dirty="0" smtClean="0">
                <a:latin typeface="Times New Roman" panose="02020603050405020304" pitchFamily="18" charset="0"/>
                <a:cs typeface="Times New Roman" panose="02020603050405020304" pitchFamily="18" charset="0"/>
              </a:rPr>
              <a:t>Il</a:t>
            </a:r>
            <a:r>
              <a:rPr lang="it-IT" baseline="0" dirty="0" smtClean="0">
                <a:latin typeface="Times New Roman" panose="02020603050405020304" pitchFamily="18" charset="0"/>
                <a:cs typeface="Times New Roman" panose="02020603050405020304" pitchFamily="18" charset="0"/>
              </a:rPr>
              <a:t> lavoro è così strutturato: verranno trattati gli oli essenziali, Lo scopo della tesi, la specie </a:t>
            </a:r>
            <a:r>
              <a:rPr lang="it-IT" baseline="0" smtClean="0">
                <a:latin typeface="Times New Roman" panose="02020603050405020304" pitchFamily="18" charset="0"/>
                <a:cs typeface="Times New Roman" panose="02020603050405020304" pitchFamily="18" charset="0"/>
              </a:rPr>
              <a:t>officinale studiata, </a:t>
            </a:r>
            <a:r>
              <a:rPr lang="it-IT" baseline="0" dirty="0" smtClean="0">
                <a:latin typeface="Times New Roman" panose="02020603050405020304" pitchFamily="18" charset="0"/>
                <a:cs typeface="Times New Roman" panose="02020603050405020304" pitchFamily="18" charset="0"/>
              </a:rPr>
              <a:t>la metodologia e la procedura utilizzate, i risultati ottenuti e le conclusioni finali</a:t>
            </a:r>
            <a:endParaRPr lang="it-IT" dirty="0" smtClean="0">
              <a:latin typeface="Times New Roman" panose="02020603050405020304" pitchFamily="18" charset="0"/>
              <a:cs typeface="Times New Roman" panose="02020603050405020304" pitchFamily="18" charset="0"/>
            </a:endParaRPr>
          </a:p>
        </p:txBody>
      </p:sp>
      <p:sp>
        <p:nvSpPr>
          <p:cNvPr id="307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8FBDA3-F57B-43FC-9E1B-95F8FF559B31}" type="slidenum">
              <a:rPr lang="it-IT" smtClean="0"/>
              <a:pPr/>
              <a:t>2</a:t>
            </a:fld>
            <a:endParaRPr lang="it-IT" smtClean="0"/>
          </a:p>
        </p:txBody>
      </p:sp>
    </p:spTree>
    <p:extLst>
      <p:ext uri="{BB962C8B-B14F-4D97-AF65-F5344CB8AC3E}">
        <p14:creationId xmlns:p14="http://schemas.microsoft.com/office/powerpoint/2010/main" xmlns="" val="280899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50" kern="1200" dirty="0" smtClean="0">
                <a:solidFill>
                  <a:srgbClr val="FF0000"/>
                </a:solidFill>
                <a:latin typeface="+mn-lt"/>
                <a:ea typeface="+mn-ea"/>
                <a:cs typeface="+mn-cs"/>
              </a:rPr>
              <a:t>Gli oli essenziali sono miscele molto complesse di sostanze volatili aromatiche che vengono prodotte dalle piante in piccolissime quantità. Possono essere liquidi o solidi a temperatura ambiente, solubili in solventi organici ed insolubili in acqua, capaci di rifrangere la luce e spesso sono otticamente attivi</a:t>
            </a:r>
            <a:r>
              <a:rPr lang="it-IT" sz="1050" i="1" kern="1200" dirty="0" smtClean="0">
                <a:solidFill>
                  <a:srgbClr val="FF0000"/>
                </a:solidFill>
                <a:latin typeface="+mn-lt"/>
                <a:ea typeface="+mn-ea"/>
                <a:cs typeface="+mn-cs"/>
              </a:rPr>
              <a:t>. </a:t>
            </a:r>
            <a:r>
              <a:rPr lang="it-IT" sz="1050" kern="1200" dirty="0" smtClean="0">
                <a:solidFill>
                  <a:srgbClr val="FF0000"/>
                </a:solidFill>
                <a:latin typeface="+mn-lt"/>
                <a:ea typeface="+mn-ea"/>
                <a:cs typeface="+mn-cs"/>
              </a:rPr>
              <a:t>Hanno un aroma intenso caratteristico della pianta da cui derivano, evaporano lentamente se lasciati in un contenitore aperto e, a dispetto del nome sono sostanze non oleose e non grasse contrariamente agli oli fissi. </a:t>
            </a:r>
          </a:p>
          <a:p>
            <a:r>
              <a:rPr lang="it-IT" baseline="0" dirty="0" smtClean="0">
                <a:latin typeface="Times New Roman" panose="02020603050405020304" pitchFamily="18" charset="0"/>
                <a:cs typeface="Times New Roman" panose="02020603050405020304" pitchFamily="18" charset="0"/>
              </a:rPr>
              <a:t>Essi originano dal metabolismo secondario e si accumulano nella pianta all’interno di speciali cellule o peli ghiandolari. Generalmente sono presenti in basse concentrazioni e possono essere estratti mediante diverse tecniche. La scelta del metodo d’estrazione dipende dalla parte della pianta utilizzata ed è uno dei principali fattori che determinano sia la resa quantitativa che la qualità finale dell’olio.</a:t>
            </a:r>
          </a:p>
          <a:p>
            <a:r>
              <a:rPr lang="it-IT" baseline="0" dirty="0" smtClean="0">
                <a:latin typeface="Times New Roman" panose="02020603050405020304" pitchFamily="18" charset="0"/>
                <a:cs typeface="Times New Roman" panose="02020603050405020304" pitchFamily="18" charset="0"/>
              </a:rPr>
              <a:t>Hanno una vasta gamma di applicazioni: sono utilizzati come aromatizzanti di cibo e bevande e per le loro proprietà antimicrobiche sono inseriti come additivi naturali nei prodotti alimentari, dei quali favoriscono la conservazione. Noti per la loro attività antisettica (virucida, battericida e fungicida) sono utilizzati come agenti antimicrobici per uso topico, antiossidanti, spasmolitici e sono in fase di studio come possibili antitumorali.</a:t>
            </a: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3</a:t>
            </a:fld>
            <a:endParaRPr lang="it-IT"/>
          </a:p>
        </p:txBody>
      </p:sp>
    </p:spTree>
    <p:extLst>
      <p:ext uri="{BB962C8B-B14F-4D97-AF65-F5344CB8AC3E}">
        <p14:creationId xmlns:p14="http://schemas.microsoft.com/office/powerpoint/2010/main" xmlns="" val="144074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La scelta della tecnica di estrazione dell’olio essenziale varia in funzione della natura, delle proprietà e del tessuto della droga utilizzata. Le più comuni sono sei:</a:t>
            </a:r>
          </a:p>
          <a:p>
            <a:pPr lvl="0"/>
            <a:r>
              <a:rPr lang="it-IT" dirty="0" smtClean="0"/>
              <a:t>Spremitura </a:t>
            </a:r>
          </a:p>
          <a:p>
            <a:pPr lvl="0"/>
            <a:r>
              <a:rPr lang="it-IT" dirty="0" err="1" smtClean="0"/>
              <a:t>Enfleurage</a:t>
            </a:r>
            <a:r>
              <a:rPr lang="it-IT" dirty="0" smtClean="0"/>
              <a:t> </a:t>
            </a:r>
          </a:p>
          <a:p>
            <a:pPr lvl="0"/>
            <a:r>
              <a:rPr lang="it-IT" dirty="0" smtClean="0"/>
              <a:t>Estrazione mediante solventi </a:t>
            </a:r>
          </a:p>
          <a:p>
            <a:pPr lvl="0"/>
            <a:r>
              <a:rPr lang="it-IT" dirty="0" smtClean="0"/>
              <a:t>Estrazione con fluidi supercritici </a:t>
            </a:r>
          </a:p>
          <a:p>
            <a:pPr lvl="0"/>
            <a:r>
              <a:rPr lang="it-IT" dirty="0" smtClean="0"/>
              <a:t>Distillazione in corrente di vapore </a:t>
            </a:r>
          </a:p>
          <a:p>
            <a:pPr lvl="0"/>
            <a:r>
              <a:rPr lang="it-IT" dirty="0" err="1" smtClean="0"/>
              <a:t>Idrodistillazione</a:t>
            </a:r>
            <a:endParaRPr lang="it-IT" dirty="0" smtClean="0"/>
          </a:p>
          <a:p>
            <a:pPr lvl="0"/>
            <a:r>
              <a:rPr lang="it-IT" dirty="0" smtClean="0"/>
              <a:t>Estrazione assistita da microonde</a:t>
            </a:r>
          </a:p>
          <a:p>
            <a:r>
              <a:rPr lang="it-IT" sz="1200" kern="1200" dirty="0" smtClean="0">
                <a:solidFill>
                  <a:schemeClr val="tx1"/>
                </a:solidFill>
                <a:latin typeface="+mn-lt"/>
                <a:ea typeface="+mn-ea"/>
                <a:cs typeface="+mn-cs"/>
              </a:rPr>
              <a:t>La spremitura è utilizzata in caso di droga fresca e, in particolare per le scorze degli agrumi. La droga viene prima frammentata e poi sottoposta ad elevata pressione mediante un torchio determinando la fuoriuscita dell’olio. </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L’</a:t>
            </a:r>
            <a:r>
              <a:rPr lang="it-IT" sz="1200" kern="1200" dirty="0" err="1" smtClean="0">
                <a:solidFill>
                  <a:schemeClr val="tx1"/>
                </a:solidFill>
                <a:latin typeface="+mn-lt"/>
                <a:ea typeface="+mn-ea"/>
                <a:cs typeface="+mn-cs"/>
              </a:rPr>
              <a:t>enfleurage</a:t>
            </a:r>
            <a:r>
              <a:rPr lang="it-IT" sz="1200" kern="1200" dirty="0" smtClean="0">
                <a:solidFill>
                  <a:schemeClr val="tx1"/>
                </a:solidFill>
                <a:latin typeface="+mn-lt"/>
                <a:ea typeface="+mn-ea"/>
                <a:cs typeface="+mn-cs"/>
              </a:rPr>
              <a:t> è una tecnica utilizzata per estrarre gli oli essenziali da materiale vegetale delicato come i petali dei fiori. Consiste nel depositare un sottile strato di grasso animale su una lastra e nel porre sopra di esso i petali. I fiori cederanno l’olio essenziale al grasso che può essere via via arricchito aggiungendo petali freschi. Questa operazione viene ripetuta più volte (circa 30) fino alla completa saturazione della matrice grassa.</a:t>
            </a:r>
          </a:p>
          <a:p>
            <a:r>
              <a:rPr lang="it-IT" sz="1200" kern="1200" dirty="0" smtClean="0">
                <a:solidFill>
                  <a:schemeClr val="tx1"/>
                </a:solidFill>
                <a:latin typeface="+mn-lt"/>
                <a:ea typeface="+mn-ea"/>
                <a:cs typeface="+mn-cs"/>
              </a:rPr>
              <a:t>L'estrazione con solventi organici è normalmente utilizzata per estrarre composti termolabili. si realizza mediante due distinti processi: l'estrazione vera e propria e poi fase di eliminazione del solvente per evaporazione a pressione ridotta. Oli non adatti per uso</a:t>
            </a:r>
            <a:r>
              <a:rPr lang="it-IT" sz="1200" kern="1200" baseline="0" dirty="0" smtClean="0">
                <a:solidFill>
                  <a:schemeClr val="tx1"/>
                </a:solidFill>
                <a:latin typeface="+mn-lt"/>
                <a:ea typeface="+mn-ea"/>
                <a:cs typeface="+mn-cs"/>
              </a:rPr>
              <a:t> alimentare.</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È la modalità più diffusa per ottenere gli oli essenziali. In essa il vapore generato con una caldaia invade il materiale vegetale e saturo dei principi volatili passa attraverso un refrigerante, condensa formando due fasi (olio/acqua), che possono essere facilmente separate. </a:t>
            </a:r>
          </a:p>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è una variazione del metodo di distillazione a corrente di vapore, consiste nell’immersione della pianta in acqua fredda che viene portata ad ebollizione, il vapore incanala l’essenza nel refrigerante  dove il liquido viene liquefatto.</a:t>
            </a:r>
          </a:p>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4</a:t>
            </a:fld>
            <a:endParaRPr lang="it-IT"/>
          </a:p>
        </p:txBody>
      </p:sp>
    </p:spTree>
    <p:extLst>
      <p:ext uri="{BB962C8B-B14F-4D97-AF65-F5344CB8AC3E}">
        <p14:creationId xmlns:p14="http://schemas.microsoft.com/office/powerpoint/2010/main" xmlns="" val="350279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latin typeface="Times New Roman" panose="02020603050405020304" pitchFamily="18" charset="0"/>
                <a:cs typeface="Times New Roman" panose="02020603050405020304" pitchFamily="18" charset="0"/>
              </a:rPr>
              <a:t>Grazie alle molteplici proprietà</a:t>
            </a:r>
            <a:r>
              <a:rPr lang="it-IT" baseline="0" dirty="0" smtClean="0">
                <a:latin typeface="Times New Roman" panose="02020603050405020304" pitchFamily="18" charset="0"/>
                <a:cs typeface="Times New Roman" panose="02020603050405020304" pitchFamily="18" charset="0"/>
              </a:rPr>
              <a:t> gli oli essenziali sono stati ampiamente studiati dal punto di vista della composizione chimica e dell’attività biologica.</a:t>
            </a:r>
          </a:p>
          <a:p>
            <a:r>
              <a:rPr lang="it-IT" sz="1200" kern="1200" dirty="0" smtClean="0">
                <a:solidFill>
                  <a:schemeClr val="tx1"/>
                </a:solidFill>
                <a:latin typeface="+mn-lt"/>
                <a:ea typeface="+mn-ea"/>
                <a:cs typeface="+mn-cs"/>
              </a:rPr>
              <a:t>Il metodo di estrazione è importante in quanto la composizione degli oli essenziali dipende dalla pratica applicata</a:t>
            </a:r>
            <a:r>
              <a:rPr lang="it-IT" sz="1200" kern="1200" smtClean="0">
                <a:solidFill>
                  <a:schemeClr val="tx1"/>
                </a:solidFill>
                <a:latin typeface="+mn-lt"/>
                <a:ea typeface="+mn-ea"/>
                <a:cs typeface="+mn-cs"/>
              </a:rPr>
              <a:t>. </a:t>
            </a:r>
            <a:endParaRPr lang="it-IT" sz="1200" kern="1200" dirty="0" smtClean="0">
              <a:solidFill>
                <a:schemeClr val="tx1"/>
              </a:solidFill>
              <a:latin typeface="+mn-lt"/>
              <a:ea typeface="+mn-ea"/>
              <a:cs typeface="+mn-cs"/>
            </a:endParaRPr>
          </a:p>
          <a:p>
            <a:r>
              <a:rPr lang="it-IT" sz="1200" kern="1200" dirty="0" smtClean="0">
                <a:solidFill>
                  <a:schemeClr val="tx1"/>
                </a:solidFill>
                <a:latin typeface="+mn-lt"/>
                <a:ea typeface="+mn-ea"/>
                <a:cs typeface="+mn-cs"/>
              </a:rPr>
              <a:t>La distillazione in corrente di vapore e la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sono i metodi preferiti per l’estrazione degli oli essenziali da materiali vegetali.</a:t>
            </a:r>
          </a:p>
          <a:p>
            <a:r>
              <a:rPr lang="it-IT" sz="1200" kern="1200" dirty="0" smtClean="0">
                <a:solidFill>
                  <a:schemeClr val="tx1"/>
                </a:solidFill>
                <a:latin typeface="+mn-lt"/>
                <a:ea typeface="+mn-ea"/>
                <a:cs typeface="+mn-cs"/>
              </a:rPr>
              <a:t>Come estensione degli studi effettuati sulla </a:t>
            </a:r>
            <a:r>
              <a:rPr lang="it-IT" sz="1200" kern="1200" dirty="0" err="1" smtClean="0">
                <a:solidFill>
                  <a:schemeClr val="tx1"/>
                </a:solidFill>
                <a:latin typeface="+mn-lt"/>
                <a:ea typeface="+mn-ea"/>
                <a:cs typeface="+mn-cs"/>
              </a:rPr>
              <a:t>Mentha</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nel quale per la prima volta è stato analizzato nel dettaglio la procedura per la preparazione dell’olio essenziale, in termini di tempo di raccolta e di estrazione.  lo scopo di questa tesi è stato quello di determinare la giusta tecnica estrattiva fra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e corrente di vapore e il giusto intervallo di tempo per poter estrarre l’olio essenziale dalle piante aromatiche ed infine di confrontare le eventuali differenze tra gli oli essenziali ottenuti dalla stessa pianta appena raccolta (fresca) e dopo essere stata essiccata.</a:t>
            </a:r>
          </a:p>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5</a:t>
            </a:fld>
            <a:endParaRPr lang="it-IT"/>
          </a:p>
        </p:txBody>
      </p:sp>
    </p:spTree>
    <p:extLst>
      <p:ext uri="{BB962C8B-B14F-4D97-AF65-F5344CB8AC3E}">
        <p14:creationId xmlns:p14="http://schemas.microsoft.com/office/powerpoint/2010/main" xmlns="" val="71776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La sperimentazione si è svolta in due modalità:</a:t>
            </a:r>
          </a:p>
          <a:p>
            <a:pPr lvl="0"/>
            <a:r>
              <a:rPr lang="it-IT" sz="1200" kern="1200" dirty="0" err="1" smtClean="0">
                <a:solidFill>
                  <a:schemeClr val="tx1"/>
                </a:solidFill>
                <a:latin typeface="+mn-lt"/>
                <a:ea typeface="+mn-ea"/>
                <a:cs typeface="+mn-cs"/>
              </a:rPr>
              <a:t>Mentha</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fresca</a:t>
            </a:r>
          </a:p>
          <a:p>
            <a:pPr lvl="0"/>
            <a:r>
              <a:rPr lang="it-IT" sz="1200" kern="1200" dirty="0" err="1" smtClean="0">
                <a:solidFill>
                  <a:schemeClr val="tx1"/>
                </a:solidFill>
                <a:latin typeface="+mn-lt"/>
                <a:ea typeface="+mn-ea"/>
                <a:cs typeface="+mn-cs"/>
              </a:rPr>
              <a:t>Mentha</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secca</a:t>
            </a:r>
          </a:p>
          <a:p>
            <a:r>
              <a:rPr lang="it-IT" sz="1200" kern="1200" dirty="0" smtClean="0">
                <a:solidFill>
                  <a:schemeClr val="tx1"/>
                </a:solidFill>
                <a:latin typeface="+mn-lt"/>
                <a:ea typeface="+mn-ea"/>
                <a:cs typeface="+mn-cs"/>
              </a:rPr>
              <a:t>La fornitura comprendeva 64kg di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raccolta fresca di cui 24 kg sono stati utilizzati per le estrazioni in fresco e i restanti 40kg sono stati sottoposti ad un processo di essiccazione a calore naturale in una zona ombrata per 20 giorni, girando di tanto in tanto le piante per una essiccazione omogenea. Con l’essiccamento si ha una notevole perdita di peso che varia a seconda della parte essiccata del vegetale, per questo al termine del processo abbiamo ottenuto 6,9 kg di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suaveolens</a:t>
            </a:r>
            <a:r>
              <a:rPr lang="it-IT" sz="1200" kern="1200" dirty="0" smtClean="0">
                <a:solidFill>
                  <a:schemeClr val="tx1"/>
                </a:solidFill>
                <a:latin typeface="+mn-lt"/>
                <a:ea typeface="+mn-ea"/>
                <a:cs typeface="+mn-cs"/>
              </a:rPr>
              <a:t> secca.</a:t>
            </a:r>
          </a:p>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6</a:t>
            </a:fld>
            <a:endParaRPr lang="it-IT"/>
          </a:p>
        </p:txBody>
      </p:sp>
    </p:spTree>
    <p:extLst>
      <p:ext uri="{BB962C8B-B14F-4D97-AF65-F5344CB8AC3E}">
        <p14:creationId xmlns:p14="http://schemas.microsoft.com/office/powerpoint/2010/main" xmlns="" val="255546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latin typeface="+mn-lt"/>
                <a:ea typeface="+mn-ea"/>
                <a:cs typeface="+mn-cs"/>
              </a:rPr>
              <a:t>Gli oli </a:t>
            </a:r>
            <a:r>
              <a:rPr lang="it-IT" sz="1200" kern="1200" dirty="0" err="1" smtClean="0">
                <a:solidFill>
                  <a:schemeClr val="tx1"/>
                </a:solidFill>
                <a:latin typeface="+mn-lt"/>
                <a:ea typeface="+mn-ea"/>
                <a:cs typeface="+mn-cs"/>
              </a:rPr>
              <a:t>essendiali</a:t>
            </a:r>
            <a:r>
              <a:rPr lang="it-IT" sz="1200" kern="1200" dirty="0" smtClean="0">
                <a:solidFill>
                  <a:schemeClr val="tx1"/>
                </a:solidFill>
                <a:latin typeface="+mn-lt"/>
                <a:ea typeface="+mn-ea"/>
                <a:cs typeface="+mn-cs"/>
              </a:rPr>
              <a:t> sono stati prodotti attraverso due metodi differenti distillazione in corrente di vapore e </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frazionata e continua condotta su </a:t>
            </a:r>
            <a:r>
              <a:rPr lang="it-IT" sz="1200" i="1" kern="1200" dirty="0" err="1" smtClean="0">
                <a:solidFill>
                  <a:schemeClr val="tx1"/>
                </a:solidFill>
                <a:latin typeface="+mn-lt"/>
                <a:ea typeface="+mn-ea"/>
                <a:cs typeface="+mn-cs"/>
              </a:rPr>
              <a:t>mentha</a:t>
            </a:r>
            <a:r>
              <a:rPr lang="it-IT" sz="1200" i="1" kern="1200" dirty="0" smtClean="0">
                <a:solidFill>
                  <a:schemeClr val="tx1"/>
                </a:solidFill>
                <a:latin typeface="+mn-lt"/>
                <a:ea typeface="+mn-ea"/>
                <a:cs typeface="+mn-cs"/>
              </a:rPr>
              <a:t> </a:t>
            </a:r>
            <a:r>
              <a:rPr lang="it-IT" sz="1200" i="1" kern="1200" dirty="0" err="1" smtClean="0">
                <a:solidFill>
                  <a:schemeClr val="tx1"/>
                </a:solidFill>
                <a:latin typeface="+mn-lt"/>
                <a:ea typeface="+mn-ea"/>
                <a:cs typeface="+mn-cs"/>
              </a:rPr>
              <a:t>souavelens</a:t>
            </a:r>
            <a:r>
              <a:rPr lang="it-IT" sz="1200" i="1" kern="1200" dirty="0" smtClean="0">
                <a:solidFill>
                  <a:schemeClr val="tx1"/>
                </a:solidFill>
                <a:latin typeface="+mn-lt"/>
                <a:ea typeface="+mn-ea"/>
                <a:cs typeface="+mn-cs"/>
              </a:rPr>
              <a:t> </a:t>
            </a:r>
            <a:r>
              <a:rPr lang="it-IT" sz="1200" kern="1200" dirty="0" smtClean="0">
                <a:solidFill>
                  <a:schemeClr val="tx1"/>
                </a:solidFill>
                <a:latin typeface="+mn-lt"/>
                <a:ea typeface="+mn-ea"/>
                <a:cs typeface="+mn-cs"/>
              </a:rPr>
              <a:t>fresca e secca. Considerato che questo tipo di estrazioni è suscettibile a diversi fattori, tutte le operazioni sono state condotte in duplicato cosi da poter valutare anche la variazione delle rese di produzione dell’olio essenziale.</a:t>
            </a:r>
            <a:endParaRPr lang="it-IT" dirty="0"/>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7</a:t>
            </a:fld>
            <a:endParaRPr lang="it-IT"/>
          </a:p>
        </p:txBody>
      </p:sp>
    </p:spTree>
    <p:extLst>
      <p:ext uri="{BB962C8B-B14F-4D97-AF65-F5344CB8AC3E}">
        <p14:creationId xmlns:p14="http://schemas.microsoft.com/office/powerpoint/2010/main" xmlns="" val="146917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latin typeface="Times New Roman" panose="02020603050405020304" pitchFamily="18" charset="0"/>
                <a:cs typeface="Times New Roman" panose="02020603050405020304" pitchFamily="18" charset="0"/>
              </a:rPr>
              <a:t>la </a:t>
            </a:r>
            <a:r>
              <a:rPr lang="it-IT" dirty="0" smtClean="0">
                <a:latin typeface="Times New Roman" panose="02020603050405020304" pitchFamily="18" charset="0"/>
                <a:cs typeface="Times New Roman" panose="02020603050405020304" pitchFamily="18" charset="0"/>
              </a:rPr>
              <a:t>distillazione in corrente di </a:t>
            </a:r>
            <a:r>
              <a:rPr lang="it-IT" dirty="0" smtClean="0">
                <a:latin typeface="Times New Roman" panose="02020603050405020304" pitchFamily="18" charset="0"/>
                <a:cs typeface="Times New Roman" panose="02020603050405020304" pitchFamily="18" charset="0"/>
              </a:rPr>
              <a:t>vapore</a:t>
            </a:r>
            <a:r>
              <a:rPr lang="it-IT" baseline="0" dirty="0" smtClean="0">
                <a:latin typeface="Times New Roman" panose="02020603050405020304" pitchFamily="18" charset="0"/>
                <a:cs typeface="Times New Roman" panose="02020603050405020304" pitchFamily="18" charset="0"/>
              </a:rPr>
              <a:t> è </a:t>
            </a:r>
            <a:r>
              <a:rPr lang="it-IT" baseline="0" dirty="0" smtClean="0">
                <a:latin typeface="Times New Roman" panose="02020603050405020304" pitchFamily="18" charset="0"/>
                <a:cs typeface="Times New Roman" panose="02020603050405020304" pitchFamily="18" charset="0"/>
              </a:rPr>
              <a:t>un processo di separazione adatto a composti volatili insolubili in acqua e termolabili</a:t>
            </a:r>
            <a:r>
              <a:rPr lang="it-IT" baseline="0" dirty="0" smtClean="0">
                <a:latin typeface="Times New Roman" panose="02020603050405020304" pitchFamily="18" charset="0"/>
                <a:cs typeface="Times New Roman" panose="02020603050405020304" pitchFamily="18" charset="0"/>
              </a:rPr>
              <a:t>.</a:t>
            </a:r>
            <a:r>
              <a:rPr lang="it-IT" sz="1200" kern="1200" dirty="0" smtClean="0">
                <a:solidFill>
                  <a:schemeClr val="tx1"/>
                </a:solidFill>
                <a:latin typeface="+mn-lt"/>
                <a:ea typeface="+mn-ea"/>
                <a:cs typeface="+mn-cs"/>
              </a:rPr>
              <a:t> Per la distillazione in corrente di vapore frazionata è stato utilizzato un apparato distillatore da 62L per la pianta fresca e da 20L per la pianta secca, che permette il riciclo, dopo la condensazione, dell'acqua residua (un sottoprodotto) detta acqua floreale o </a:t>
            </a:r>
            <a:r>
              <a:rPr lang="it-IT" sz="1200" kern="1200" dirty="0" err="1" smtClean="0">
                <a:solidFill>
                  <a:schemeClr val="tx1"/>
                </a:solidFill>
                <a:latin typeface="+mn-lt"/>
                <a:ea typeface="+mn-ea"/>
                <a:cs typeface="+mn-cs"/>
              </a:rPr>
              <a:t>idrolato</a:t>
            </a:r>
            <a:r>
              <a:rPr lang="it-IT" sz="1200" kern="1200" dirty="0" smtClean="0">
                <a:solidFill>
                  <a:schemeClr val="tx1"/>
                </a:solidFill>
                <a:latin typeface="+mn-lt"/>
                <a:ea typeface="+mn-ea"/>
                <a:cs typeface="+mn-cs"/>
              </a:rPr>
              <a:t>, riducendo cosi la perdita di olio nelle acque reflue [7]. </a:t>
            </a:r>
          </a:p>
          <a:p>
            <a:r>
              <a:rPr lang="it-IT" sz="1200" kern="1200" dirty="0" smtClean="0">
                <a:solidFill>
                  <a:schemeClr val="tx1"/>
                </a:solidFill>
                <a:latin typeface="+mn-lt"/>
                <a:ea typeface="+mn-ea"/>
                <a:cs typeface="+mn-cs"/>
              </a:rPr>
              <a:t>Si riempie d’acqua la caldaia del distillatore sino allo sfioramento della griglia posta sul fondo, si inserisce la pianta fresca/secca nel distillatore evitando la creazione di canali preferenziali per la fuoriuscita del vapore; si posiziona la griglia superiore e si chiude il coperchio. Si fissa il circuito di raffreddamento in acciaio e la buretta in vetro pirex, si attiva il riscaldamento del distillatore e si apre l'acqua nel circuito di raffreddamento. Il vapore che si inizia a formare intorno ai 100°C  passa attraverso il materiale vegetale, cattura le essenze contenute nella pianta e sale fino al refrigerante, per poi condensare all’interno della buretta . Si lascia accumulare l’olio e si raccolgono separatamente 5 frazioni dopo 1, 2, 3, 6 e 24 ore dalla prima goccia di condensato. </a:t>
            </a:r>
          </a:p>
          <a:p>
            <a:r>
              <a:rPr lang="it-IT" sz="1200" kern="1200" dirty="0" smtClean="0">
                <a:solidFill>
                  <a:schemeClr val="tx1"/>
                </a:solidFill>
                <a:latin typeface="+mn-lt"/>
                <a:ea typeface="+mn-ea"/>
                <a:cs typeface="+mn-cs"/>
              </a:rPr>
              <a:t>A ogni intervallo, la doppia fase olio/acqua accumulata è stata estratta diverse volte con etere </a:t>
            </a:r>
            <a:r>
              <a:rPr lang="it-IT" sz="1200" kern="1200" dirty="0" err="1" smtClean="0">
                <a:solidFill>
                  <a:schemeClr val="tx1"/>
                </a:solidFill>
                <a:latin typeface="+mn-lt"/>
                <a:ea typeface="+mn-ea"/>
                <a:cs typeface="+mn-cs"/>
              </a:rPr>
              <a:t>dietilico</a:t>
            </a:r>
            <a:r>
              <a:rPr lang="it-IT" sz="1200" kern="1200" dirty="0" smtClean="0">
                <a:solidFill>
                  <a:schemeClr val="tx1"/>
                </a:solidFill>
                <a:latin typeface="+mn-lt"/>
                <a:ea typeface="+mn-ea"/>
                <a:cs typeface="+mn-cs"/>
              </a:rPr>
              <a:t>. La fase organica è stata poi </a:t>
            </a:r>
            <a:r>
              <a:rPr lang="it-IT" sz="1200" kern="1200" dirty="0" err="1" smtClean="0">
                <a:solidFill>
                  <a:schemeClr val="tx1"/>
                </a:solidFill>
                <a:latin typeface="+mn-lt"/>
                <a:ea typeface="+mn-ea"/>
                <a:cs typeface="+mn-cs"/>
              </a:rPr>
              <a:t>anidrificata</a:t>
            </a:r>
            <a:r>
              <a:rPr lang="it-IT" sz="1200" kern="1200" dirty="0" smtClean="0">
                <a:solidFill>
                  <a:schemeClr val="tx1"/>
                </a:solidFill>
                <a:latin typeface="+mn-lt"/>
                <a:ea typeface="+mn-ea"/>
                <a:cs typeface="+mn-cs"/>
              </a:rPr>
              <a:t> con solfato di sodio anidro (Na</a:t>
            </a:r>
            <a:r>
              <a:rPr lang="it-IT" sz="1200" kern="1200" baseline="-25000" dirty="0" smtClean="0">
                <a:solidFill>
                  <a:schemeClr val="tx1"/>
                </a:solidFill>
                <a:latin typeface="+mn-lt"/>
                <a:ea typeface="+mn-ea"/>
                <a:cs typeface="+mn-cs"/>
              </a:rPr>
              <a:t>2</a:t>
            </a:r>
            <a:r>
              <a:rPr lang="it-IT" sz="1200" kern="1200" dirty="0" smtClean="0">
                <a:solidFill>
                  <a:schemeClr val="tx1"/>
                </a:solidFill>
                <a:latin typeface="+mn-lt"/>
                <a:ea typeface="+mn-ea"/>
                <a:cs typeface="+mn-cs"/>
              </a:rPr>
              <a:t>SO</a:t>
            </a:r>
            <a:r>
              <a:rPr lang="it-IT" sz="1200" kern="1200" baseline="-25000" dirty="0" smtClean="0">
                <a:solidFill>
                  <a:schemeClr val="tx1"/>
                </a:solidFill>
                <a:latin typeface="+mn-lt"/>
                <a:ea typeface="+mn-ea"/>
                <a:cs typeface="+mn-cs"/>
              </a:rPr>
              <a:t>4</a:t>
            </a:r>
            <a:r>
              <a:rPr lang="it-IT" sz="1200" kern="1200" dirty="0" smtClean="0">
                <a:solidFill>
                  <a:schemeClr val="tx1"/>
                </a:solidFill>
                <a:latin typeface="+mn-lt"/>
                <a:ea typeface="+mn-ea"/>
                <a:cs typeface="+mn-cs"/>
              </a:rPr>
              <a:t>), filtrata e privata del solvente per evaporazione all’aria. Le frazioni di olio essenziale ottenute sono state  pesate su una bilancia elettronica analitica ed è stato ricavato il peso in grammi di ciascun campione.</a:t>
            </a:r>
          </a:p>
          <a:p>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8</a:t>
            </a:fld>
            <a:endParaRPr lang="it-IT"/>
          </a:p>
        </p:txBody>
      </p:sp>
    </p:spTree>
    <p:extLst>
      <p:ext uri="{BB962C8B-B14F-4D97-AF65-F5344CB8AC3E}">
        <p14:creationId xmlns:p14="http://schemas.microsoft.com/office/powerpoint/2010/main" xmlns="" val="382015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it-IT" sz="1200" kern="1200" dirty="0" smtClean="0">
                <a:solidFill>
                  <a:schemeClr val="tx1"/>
                </a:solidFill>
                <a:latin typeface="+mn-lt"/>
                <a:ea typeface="+mn-ea"/>
                <a:cs typeface="+mn-cs"/>
              </a:rPr>
              <a:t>l’</a:t>
            </a:r>
            <a:r>
              <a:rPr lang="it-IT" sz="1200" kern="1200" dirty="0" err="1" smtClean="0">
                <a:solidFill>
                  <a:schemeClr val="tx1"/>
                </a:solidFill>
                <a:latin typeface="+mn-lt"/>
                <a:ea typeface="+mn-ea"/>
                <a:cs typeface="+mn-cs"/>
              </a:rPr>
              <a:t>idrodistillazione</a:t>
            </a:r>
            <a:r>
              <a:rPr lang="it-IT" sz="1200" kern="1200" dirty="0" smtClean="0">
                <a:solidFill>
                  <a:schemeClr val="tx1"/>
                </a:solidFill>
                <a:latin typeface="+mn-lt"/>
                <a:ea typeface="+mn-ea"/>
                <a:cs typeface="+mn-cs"/>
              </a:rPr>
              <a:t> è una variante della distillazione in corrente di vapore in cui il materiale vegetale viene immerso in acqua, dopo che la miscela è riscaldata i composti volatili sono portati via dal vapore. Si inserisce la pianta fresca/secca nel distillatore (20L) e si riempie d’acqua la caldaia fino a ricoprire interamente il materiale vegetale. Si procede poi con lo stesso metodo utilizzato per la distillazione in corrente di vapore frazionata, raccogliendo separatamente 5 frazioni dopo 1, 2, 3, 6 e 24 ore dalla prima goccia di condensato. </a:t>
            </a:r>
          </a:p>
          <a:p>
            <a:endParaRPr lang="it-IT" dirty="0"/>
          </a:p>
        </p:txBody>
      </p:sp>
      <p:sp>
        <p:nvSpPr>
          <p:cNvPr id="4" name="Segnaposto numero diapositiva 3"/>
          <p:cNvSpPr>
            <a:spLocks noGrp="1"/>
          </p:cNvSpPr>
          <p:nvPr>
            <p:ph type="sldNum" sz="quarter" idx="10"/>
          </p:nvPr>
        </p:nvSpPr>
        <p:spPr/>
        <p:txBody>
          <a:bodyPr/>
          <a:lstStyle/>
          <a:p>
            <a:pPr>
              <a:defRPr/>
            </a:pPr>
            <a:fld id="{1A2B5B23-A51E-4FBF-852D-FB60102D1938}" type="slidenum">
              <a:rPr lang="it-IT" smtClean="0"/>
              <a:pPr>
                <a:defRPr/>
              </a:pPr>
              <a:t>9</a:t>
            </a:fld>
            <a:endParaRPr lang="it-IT"/>
          </a:p>
        </p:txBody>
      </p:sp>
    </p:spTree>
    <p:extLst>
      <p:ext uri="{BB962C8B-B14F-4D97-AF65-F5344CB8AC3E}">
        <p14:creationId xmlns:p14="http://schemas.microsoft.com/office/powerpoint/2010/main" xmlns="" val="2735184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0"/>
            <a:ext cx="9144000" cy="3429000"/>
          </a:xfrm>
          <a:prstGeom prst="rect">
            <a:avLst/>
          </a:prstGeom>
          <a:solidFill>
            <a:srgbClr val="006778"/>
          </a:solidFill>
          <a:ln w="9525">
            <a:noFill/>
            <a:miter lim="800000"/>
            <a:headEnd/>
            <a:tailEnd/>
          </a:ln>
          <a:effectLst/>
        </p:spPr>
        <p:txBody>
          <a:bodyPr wrap="none" anchor="ctr"/>
          <a:lstStyle/>
          <a:p>
            <a:pPr eaLnBrk="0" hangingPunct="0">
              <a:defRPr/>
            </a:pPr>
            <a:endParaRPr lang="en-US">
              <a:ea typeface="ＭＳ Ｐゴシック" pitchFamily="1" charset="-128"/>
              <a:cs typeface="+mn-cs"/>
            </a:endParaRPr>
          </a:p>
        </p:txBody>
      </p:sp>
      <p:grpSp>
        <p:nvGrpSpPr>
          <p:cNvPr id="5" name="Group 17"/>
          <p:cNvGrpSpPr>
            <a:grpSpLocks/>
          </p:cNvGrpSpPr>
          <p:nvPr/>
        </p:nvGrpSpPr>
        <p:grpSpPr bwMode="auto">
          <a:xfrm>
            <a:off x="0" y="2759075"/>
            <a:ext cx="9145588" cy="4098925"/>
            <a:chOff x="0" y="1738"/>
            <a:chExt cx="5761" cy="2582"/>
          </a:xfrm>
        </p:grpSpPr>
        <p:pic>
          <p:nvPicPr>
            <p:cNvPr id="6" name="Picture 15" descr="Fondino"/>
            <p:cNvPicPr>
              <a:picLocks noChangeAspect="1" noChangeArrowheads="1"/>
            </p:cNvPicPr>
            <p:nvPr/>
          </p:nvPicPr>
          <p:blipFill>
            <a:blip r:embed="rId2" cstate="print"/>
            <a:srcRect/>
            <a:stretch>
              <a:fillRect/>
            </a:stretch>
          </p:blipFill>
          <p:spPr bwMode="auto">
            <a:xfrm>
              <a:off x="0" y="2158"/>
              <a:ext cx="5760" cy="2162"/>
            </a:xfrm>
            <a:prstGeom prst="rect">
              <a:avLst/>
            </a:prstGeom>
            <a:noFill/>
            <a:ln w="9525">
              <a:noFill/>
              <a:miter lim="800000"/>
              <a:headEnd/>
              <a:tailEnd/>
            </a:ln>
          </p:spPr>
        </p:pic>
        <p:pic>
          <p:nvPicPr>
            <p:cNvPr id="7" name="Picture 13" descr="logo +marchio"/>
            <p:cNvPicPr>
              <a:picLocks noChangeAspect="1" noChangeArrowheads="1"/>
            </p:cNvPicPr>
            <p:nvPr/>
          </p:nvPicPr>
          <p:blipFill>
            <a:blip r:embed="rId3" cstate="print"/>
            <a:srcRect/>
            <a:stretch>
              <a:fillRect/>
            </a:stretch>
          </p:blipFill>
          <p:spPr bwMode="auto">
            <a:xfrm>
              <a:off x="0" y="2160"/>
              <a:ext cx="5761" cy="722"/>
            </a:xfrm>
            <a:prstGeom prst="rect">
              <a:avLst/>
            </a:prstGeom>
            <a:noFill/>
            <a:ln w="9525">
              <a:noFill/>
              <a:miter lim="800000"/>
              <a:headEnd/>
              <a:tailEnd/>
            </a:ln>
          </p:spPr>
        </p:pic>
        <p:pic>
          <p:nvPicPr>
            <p:cNvPr id="8" name="Picture 16" descr="fascia"/>
            <p:cNvPicPr>
              <a:picLocks noChangeAspect="1" noChangeArrowheads="1"/>
            </p:cNvPicPr>
            <p:nvPr/>
          </p:nvPicPr>
          <p:blipFill>
            <a:blip r:embed="rId4" cstate="print"/>
            <a:srcRect/>
            <a:stretch>
              <a:fillRect/>
            </a:stretch>
          </p:blipFill>
          <p:spPr bwMode="auto">
            <a:xfrm>
              <a:off x="1316" y="1738"/>
              <a:ext cx="4444" cy="422"/>
            </a:xfrm>
            <a:prstGeom prst="rect">
              <a:avLst/>
            </a:prstGeom>
            <a:noFill/>
            <a:ln w="9525">
              <a:noFill/>
              <a:miter lim="800000"/>
              <a:headEnd/>
              <a:tailEnd/>
            </a:ln>
          </p:spPr>
        </p:pic>
      </p:grpSp>
      <p:sp>
        <p:nvSpPr>
          <p:cNvPr id="22" name="Titolo 1"/>
          <p:cNvSpPr>
            <a:spLocks noGrp="1"/>
          </p:cNvSpPr>
          <p:nvPr>
            <p:ph type="ctrTitle"/>
          </p:nvPr>
        </p:nvSpPr>
        <p:spPr>
          <a:xfrm>
            <a:off x="685800" y="304800"/>
            <a:ext cx="7772400" cy="914399"/>
          </a:xfrm>
        </p:spPr>
        <p:txBody>
          <a:bodyPr/>
          <a:lstStyle>
            <a:lvl1pPr>
              <a:defRPr>
                <a:solidFill>
                  <a:schemeClr val="bg1"/>
                </a:solidFill>
              </a:defRPr>
            </a:lvl1pPr>
          </a:lstStyle>
          <a:p>
            <a:r>
              <a:rPr lang="it-IT" smtClean="0"/>
              <a:t>Fare clic per modificare lo stile del titolo</a:t>
            </a:r>
            <a:endParaRPr lang="en-US"/>
          </a:p>
        </p:txBody>
      </p:sp>
      <p:sp>
        <p:nvSpPr>
          <p:cNvPr id="23" name="Sottotitolo 2"/>
          <p:cNvSpPr>
            <a:spLocks noGrp="1"/>
          </p:cNvSpPr>
          <p:nvPr>
            <p:ph type="subTitle" idx="1"/>
          </p:nvPr>
        </p:nvSpPr>
        <p:spPr>
          <a:xfrm>
            <a:off x="1371600" y="1295400"/>
            <a:ext cx="6400800" cy="1447800"/>
          </a:xfrm>
          <a:prstGeom prst="rect">
            <a:avLst/>
          </a:prstGeo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9" name="Segnaposto data 3"/>
          <p:cNvSpPr>
            <a:spLocks noGrp="1"/>
          </p:cNvSpPr>
          <p:nvPr>
            <p:ph type="dt" sz="half" idx="10"/>
          </p:nvPr>
        </p:nvSpPr>
        <p:spPr/>
        <p:txBody>
          <a:bodyPr/>
          <a:lstStyle>
            <a:lvl1pPr>
              <a:defRPr/>
            </a:lvl1pPr>
          </a:lstStyle>
          <a:p>
            <a:pPr>
              <a:defRPr/>
            </a:pPr>
            <a:fld id="{02B6E341-F104-4C10-8744-5C3FC2EF5930}" type="datetime1">
              <a:rPr lang="it-IT"/>
              <a:pPr>
                <a:defRPr/>
              </a:pPr>
              <a:t>17/10/2017</a:t>
            </a:fld>
            <a:endParaRPr lang="it-IT"/>
          </a:p>
        </p:txBody>
      </p:sp>
      <p:sp>
        <p:nvSpPr>
          <p:cNvPr id="10" name="Segnaposto piè di pagina 4"/>
          <p:cNvSpPr>
            <a:spLocks noGrp="1"/>
          </p:cNvSpPr>
          <p:nvPr>
            <p:ph type="ftr" sz="quarter" idx="11"/>
          </p:nvPr>
        </p:nvSpPr>
        <p:spPr/>
        <p:txBody>
          <a:bodyPr/>
          <a:lstStyle>
            <a:lvl1pPr>
              <a:defRPr/>
            </a:lvl1pPr>
          </a:lstStyle>
          <a:p>
            <a:pPr>
              <a:defRPr/>
            </a:pPr>
            <a:endParaRPr lang="it-IT"/>
          </a:p>
        </p:txBody>
      </p:sp>
      <p:sp>
        <p:nvSpPr>
          <p:cNvPr id="11" name="Segnaposto numero diapositiva 5"/>
          <p:cNvSpPr>
            <a:spLocks noGrp="1"/>
          </p:cNvSpPr>
          <p:nvPr>
            <p:ph type="sldNum" sz="quarter" idx="12"/>
          </p:nvPr>
        </p:nvSpPr>
        <p:spPr/>
        <p:txBody>
          <a:bodyPr/>
          <a:lstStyle>
            <a:lvl1pPr>
              <a:defRPr/>
            </a:lvl1pPr>
          </a:lstStyle>
          <a:p>
            <a:pPr>
              <a:defRPr/>
            </a:pPr>
            <a:fld id="{98113ECF-0202-41DD-9B21-473C3C7CCC2A}"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90600" y="4800600"/>
            <a:ext cx="7089776"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990600" y="612775"/>
            <a:ext cx="7089776"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a:p>
        </p:txBody>
      </p:sp>
      <p:sp>
        <p:nvSpPr>
          <p:cNvPr id="4" name="Segnaposto testo 3"/>
          <p:cNvSpPr>
            <a:spLocks noGrp="1"/>
          </p:cNvSpPr>
          <p:nvPr>
            <p:ph type="body" sz="half" idx="2"/>
          </p:nvPr>
        </p:nvSpPr>
        <p:spPr>
          <a:xfrm>
            <a:off x="990600" y="5367338"/>
            <a:ext cx="7089776" cy="6524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60425864-08A5-421A-A42A-49E354B6D474}" type="datetime1">
              <a:rPr lang="it-IT"/>
              <a:pPr>
                <a:defRPr/>
              </a:pPr>
              <a:t>17/10/2017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67ED674-B76E-4C07-A4DA-F25D54559C9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16013" y="409575"/>
            <a:ext cx="5518150" cy="54578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E9CA489-E8D9-4FED-9335-AE359E67AA1D}" type="datetime1">
              <a:rPr lang="it-IT"/>
              <a:pPr>
                <a:defRPr/>
              </a:pPr>
              <a:t>17/10/2017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FBE4E23-0BE1-4A0A-B391-911F935D0F25}"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olo, testo e contenuto">
    <p:spTree>
      <p:nvGrpSpPr>
        <p:cNvPr id="1" name=""/>
        <p:cNvGrpSpPr/>
        <p:nvPr/>
      </p:nvGrpSpPr>
      <p:grpSpPr>
        <a:xfrm>
          <a:off x="0" y="0"/>
          <a:ext cx="0" cy="0"/>
          <a:chOff x="0" y="0"/>
          <a:chExt cx="0" cy="0"/>
        </a:xfrm>
      </p:grpSpPr>
      <p:sp>
        <p:nvSpPr>
          <p:cNvPr id="3" name="Segnaposto testo 2"/>
          <p:cNvSpPr>
            <a:spLocks noGrp="1"/>
          </p:cNvSpPr>
          <p:nvPr>
            <p:ph type="body" sz="half" idx="1"/>
          </p:nvPr>
        </p:nvSpPr>
        <p:spPr>
          <a:xfrm>
            <a:off x="457200" y="1143000"/>
            <a:ext cx="3962400" cy="47244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Segnaposto contenuto 3"/>
          <p:cNvSpPr>
            <a:spLocks noGrp="1"/>
          </p:cNvSpPr>
          <p:nvPr>
            <p:ph sz="half" idx="2"/>
          </p:nvPr>
        </p:nvSpPr>
        <p:spPr>
          <a:xfrm>
            <a:off x="4648200" y="1143000"/>
            <a:ext cx="4027488" cy="47244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Titolo 1"/>
          <p:cNvSpPr>
            <a:spLocks noGrp="1"/>
          </p:cNvSpPr>
          <p:nvPr>
            <p:ph type="title"/>
          </p:nvPr>
        </p:nvSpPr>
        <p:spPr>
          <a:xfrm>
            <a:off x="152401" y="409575"/>
            <a:ext cx="6705600" cy="504825"/>
          </a:xfrm>
        </p:spPr>
        <p:txBody>
          <a:bodyPr/>
          <a:lstStyle/>
          <a:p>
            <a:r>
              <a:rPr lang="it-IT" smtClean="0"/>
              <a:t>Fare clic per modificare lo stile del titolo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3444C18-A46C-4977-BB05-6FADD427691F}" type="datetime1">
              <a:rPr lang="it-IT"/>
              <a:pPr>
                <a:defRPr/>
              </a:pPr>
              <a:t>17/10/2017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9AE9790-2491-4F19-853D-431B2F96064E}"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olo e tabella">
    <p:spTree>
      <p:nvGrpSpPr>
        <p:cNvPr id="1" name=""/>
        <p:cNvGrpSpPr/>
        <p:nvPr/>
      </p:nvGrpSpPr>
      <p:grpSpPr>
        <a:xfrm>
          <a:off x="0" y="0"/>
          <a:ext cx="0" cy="0"/>
          <a:chOff x="0" y="0"/>
          <a:chExt cx="0" cy="0"/>
        </a:xfrm>
      </p:grpSpPr>
      <p:sp>
        <p:nvSpPr>
          <p:cNvPr id="3" name="Segnaposto tabella 2"/>
          <p:cNvSpPr>
            <a:spLocks noGrp="1"/>
          </p:cNvSpPr>
          <p:nvPr>
            <p:ph type="tbl" idx="1"/>
          </p:nvPr>
        </p:nvSpPr>
        <p:spPr>
          <a:xfrm>
            <a:off x="457200" y="1143000"/>
            <a:ext cx="8218489" cy="4724400"/>
          </a:xfrm>
          <a:prstGeom prst="rect">
            <a:avLst/>
          </a:prstGeom>
        </p:spPr>
        <p:txBody>
          <a:bodyPr/>
          <a:lstStyle/>
          <a:p>
            <a:pPr lvl="0"/>
            <a:r>
              <a:rPr lang="it-IT" noProof="0" smtClean="0"/>
              <a:t>Fare clic sull'icona per inserire una tabella</a:t>
            </a:r>
            <a:endParaRPr lang="en-US" noProof="0"/>
          </a:p>
        </p:txBody>
      </p:sp>
      <p:sp>
        <p:nvSpPr>
          <p:cNvPr id="7" name="Titolo 1"/>
          <p:cNvSpPr>
            <a:spLocks noGrp="1"/>
          </p:cNvSpPr>
          <p:nvPr>
            <p:ph type="title"/>
          </p:nvPr>
        </p:nvSpPr>
        <p:spPr>
          <a:xfrm>
            <a:off x="152401" y="409575"/>
            <a:ext cx="6705600" cy="504825"/>
          </a:xfrm>
        </p:spPr>
        <p:txBody>
          <a:bodyPr/>
          <a:lstStyle/>
          <a:p>
            <a:r>
              <a:rPr lang="it-IT" smtClean="0"/>
              <a:t>Fare clic per modificare lo stile del titolo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A678AB-E6FC-4613-B480-0F8041A99BFF}" type="datetime1">
              <a:rPr lang="it-IT"/>
              <a:pPr>
                <a:defRPr/>
              </a:pPr>
              <a:t>17/10/2017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549DE9D-70CA-4293-96FA-0E06CAD8F4C1}"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olo e grafico">
    <p:spTree>
      <p:nvGrpSpPr>
        <p:cNvPr id="1" name=""/>
        <p:cNvGrpSpPr/>
        <p:nvPr/>
      </p:nvGrpSpPr>
      <p:grpSpPr>
        <a:xfrm>
          <a:off x="0" y="0"/>
          <a:ext cx="0" cy="0"/>
          <a:chOff x="0" y="0"/>
          <a:chExt cx="0" cy="0"/>
        </a:xfrm>
      </p:grpSpPr>
      <p:sp>
        <p:nvSpPr>
          <p:cNvPr id="3" name="Segnaposto grafico 2"/>
          <p:cNvSpPr>
            <a:spLocks noGrp="1"/>
          </p:cNvSpPr>
          <p:nvPr>
            <p:ph type="chart" idx="1"/>
          </p:nvPr>
        </p:nvSpPr>
        <p:spPr>
          <a:xfrm>
            <a:off x="457201" y="1143000"/>
            <a:ext cx="8218488" cy="4724400"/>
          </a:xfrm>
          <a:prstGeom prst="rect">
            <a:avLst/>
          </a:prstGeom>
        </p:spPr>
        <p:txBody>
          <a:bodyPr/>
          <a:lstStyle/>
          <a:p>
            <a:pPr lvl="0"/>
            <a:r>
              <a:rPr lang="it-IT" noProof="0" smtClean="0"/>
              <a:t>Fare clic sull'icona per inserire un grafico</a:t>
            </a:r>
            <a:endParaRPr lang="en-US" noProof="0"/>
          </a:p>
        </p:txBody>
      </p:sp>
      <p:sp>
        <p:nvSpPr>
          <p:cNvPr id="7" name="Titolo 1"/>
          <p:cNvSpPr>
            <a:spLocks noGrp="1"/>
          </p:cNvSpPr>
          <p:nvPr>
            <p:ph type="title"/>
          </p:nvPr>
        </p:nvSpPr>
        <p:spPr>
          <a:xfrm>
            <a:off x="152401" y="409575"/>
            <a:ext cx="6705600" cy="504825"/>
          </a:xfrm>
        </p:spPr>
        <p:txBody>
          <a:bodyPr/>
          <a:lstStyle/>
          <a:p>
            <a:r>
              <a:rPr lang="it-IT" smtClean="0"/>
              <a:t>Fare clic per modificare lo stile del titolo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F295E60-687B-4B4B-AD87-59F7E2247BA7}" type="datetime1">
              <a:rPr lang="it-IT"/>
              <a:pPr>
                <a:defRPr/>
              </a:pPr>
              <a:t>17/10/2017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0849229-9525-4E60-9CEF-B9A010A76C95}"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olo, testo e contenuto 2">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371600"/>
            <a:ext cx="4038600" cy="4530725"/>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quarter" idx="2"/>
          </p:nvPr>
        </p:nvSpPr>
        <p:spPr>
          <a:xfrm>
            <a:off x="4648200" y="1371600"/>
            <a:ext cx="4038600" cy="21891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Content Placeholder 4"/>
          <p:cNvSpPr>
            <a:spLocks noGrp="1"/>
          </p:cNvSpPr>
          <p:nvPr>
            <p:ph sz="quarter" idx="3"/>
          </p:nvPr>
        </p:nvSpPr>
        <p:spPr>
          <a:xfrm>
            <a:off x="4648200" y="3713163"/>
            <a:ext cx="4038600" cy="2189162"/>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9" name="Titolo 1"/>
          <p:cNvSpPr>
            <a:spLocks noGrp="1"/>
          </p:cNvSpPr>
          <p:nvPr>
            <p:ph type="title"/>
          </p:nvPr>
        </p:nvSpPr>
        <p:spPr>
          <a:xfrm>
            <a:off x="152401" y="409575"/>
            <a:ext cx="6705600" cy="504825"/>
          </a:xfrm>
        </p:spPr>
        <p:txBody>
          <a:bodyPr/>
          <a:lstStyle/>
          <a:p>
            <a:r>
              <a:rPr lang="it-IT" smtClean="0"/>
              <a:t>Fare clic per modificare lo stile del titolo</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pPr>
              <a:defRPr/>
            </a:pPr>
            <a:fld id="{9BB6767F-3736-4EAF-9AFD-8986D1FC69B0}" type="datetime1">
              <a:rPr lang="it-IT"/>
              <a:pPr>
                <a:defRPr/>
              </a:pPr>
              <a:t>17/10/2017</a:t>
            </a:fld>
            <a:endParaRPr lang="it-IT"/>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it-IT"/>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pPr>
              <a:defRPr/>
            </a:pPr>
            <a:fld id="{CFEC6ADD-5E16-4412-8127-B4690C8B7A9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71538" y="423845"/>
            <a:ext cx="6000792" cy="504825"/>
          </a:xfrm>
        </p:spPr>
        <p:txBody>
          <a:bodyPr/>
          <a:lstStyle>
            <a:lvl1pPr>
              <a:defRPr>
                <a:solidFill>
                  <a:srgbClr val="FFC000"/>
                </a:solidFill>
              </a:defRPr>
            </a:lvl1pPr>
          </a:lstStyle>
          <a:p>
            <a:r>
              <a:rPr lang="it-IT" smtClean="0"/>
              <a:t>Fare clic per modificare lo stile del titolo</a:t>
            </a:r>
            <a:endParaRPr lang="en-US" dirty="0"/>
          </a:p>
        </p:txBody>
      </p:sp>
      <p:sp>
        <p:nvSpPr>
          <p:cNvPr id="3" name="Segnaposto contenuto 2"/>
          <p:cNvSpPr>
            <a:spLocks noGrp="1"/>
          </p:cNvSpPr>
          <p:nvPr>
            <p:ph idx="1"/>
          </p:nvPr>
        </p:nvSpPr>
        <p:spPr>
          <a:xfrm>
            <a:off x="152400" y="1174750"/>
            <a:ext cx="8839200" cy="48768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C638E4E-49A8-4D45-A00B-E2453476DBB4}" type="datetime1">
              <a:rPr lang="it-IT"/>
              <a:pPr>
                <a:defRPr/>
              </a:pPr>
              <a:t>17/10/2017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85DBCA1-3AB5-42DB-8325-668973B8D52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1AF87A41-D74A-4BED-BEAF-134C720C59AA}" type="datetime1">
              <a:rPr lang="it-IT"/>
              <a:pPr>
                <a:defRPr/>
              </a:pPr>
              <a:t>17/10/2017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F22CA2F-5304-452B-A9FF-3563F202BF0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066800"/>
            <a:ext cx="3932237" cy="4800600"/>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Segnaposto contenuto 3"/>
          <p:cNvSpPr>
            <a:spLocks noGrp="1"/>
          </p:cNvSpPr>
          <p:nvPr>
            <p:ph sz="half" idx="2"/>
          </p:nvPr>
        </p:nvSpPr>
        <p:spPr>
          <a:xfrm>
            <a:off x="4800600" y="1066800"/>
            <a:ext cx="3875088" cy="4800600"/>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17F48766-7856-422C-8E04-80FAFA7FC073}" type="datetime1">
              <a:rPr lang="it-IT"/>
              <a:pPr>
                <a:defRPr/>
              </a:pPr>
              <a:t>17/10/2017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E568436-4DD0-4E8A-9364-7E22AF426A9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0366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76401"/>
            <a:ext cx="4040188" cy="4343400"/>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Segnaposto testo 4"/>
          <p:cNvSpPr>
            <a:spLocks noGrp="1"/>
          </p:cNvSpPr>
          <p:nvPr>
            <p:ph type="body" sz="quarter" idx="3"/>
          </p:nvPr>
        </p:nvSpPr>
        <p:spPr>
          <a:xfrm>
            <a:off x="4645025" y="10366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1676401"/>
            <a:ext cx="4041775" cy="4343400"/>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1" name="Titolo 1"/>
          <p:cNvSpPr>
            <a:spLocks noGrp="1"/>
          </p:cNvSpPr>
          <p:nvPr>
            <p:ph type="title"/>
          </p:nvPr>
        </p:nvSpPr>
        <p:spPr>
          <a:xfrm>
            <a:off x="152401" y="409575"/>
            <a:ext cx="6705600" cy="504825"/>
          </a:xfrm>
        </p:spPr>
        <p:txBody>
          <a:bodyPr/>
          <a:lstStyle/>
          <a:p>
            <a:r>
              <a:rPr lang="it-IT" smtClean="0"/>
              <a:t>Fare clic per modificare lo stile del titolo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4046CF9-ED91-428C-AA80-EFCBF54155A5}" type="datetime1">
              <a:rPr lang="it-IT"/>
              <a:pPr>
                <a:defRPr/>
              </a:pPr>
              <a:t>17/10/2017</a:t>
            </a:fld>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93636F2D-FB5E-419A-9EB6-949346F55DAC}"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6" name="Titolo 1"/>
          <p:cNvSpPr>
            <a:spLocks noGrp="1"/>
          </p:cNvSpPr>
          <p:nvPr>
            <p:ph type="title"/>
          </p:nvPr>
        </p:nvSpPr>
        <p:spPr>
          <a:xfrm>
            <a:off x="152401" y="409575"/>
            <a:ext cx="6705600" cy="504825"/>
          </a:xfrm>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C8DEFFD-390A-4ACB-B81B-4AEFC25D8332}" type="datetime1">
              <a:rPr lang="it-IT"/>
              <a:pPr>
                <a:defRPr/>
              </a:pPr>
              <a:t>17/10/2017</a:t>
            </a:fld>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DE73BD28-84AE-43E9-BB21-7DFF1EFA670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457200" y="1066800"/>
            <a:ext cx="8218489" cy="495300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Titolo 1"/>
          <p:cNvSpPr>
            <a:spLocks noGrp="1"/>
          </p:cNvSpPr>
          <p:nvPr>
            <p:ph type="title"/>
          </p:nvPr>
        </p:nvSpPr>
        <p:spPr>
          <a:xfrm>
            <a:off x="152401" y="409575"/>
            <a:ext cx="6705600" cy="504825"/>
          </a:xfrm>
        </p:spPr>
        <p:txBody>
          <a:bodyPr/>
          <a:lstStyle/>
          <a:p>
            <a:r>
              <a:rPr lang="it-IT" smtClean="0"/>
              <a:t>Fare clic per modificare lo stile del titolo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D9E777-3E71-46D2-9406-127FD87A7723}" type="datetime1">
              <a:rPr lang="it-IT"/>
              <a:pPr>
                <a:defRPr/>
              </a:pPr>
              <a:t>17/10/2017</a:t>
            </a:fld>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88C7002-39C4-4268-AB3B-4860427006E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620ACAF-C936-4747-A5B0-EADE033E5B0A}" type="datetime1">
              <a:rPr lang="it-IT"/>
              <a:pPr>
                <a:defRPr/>
              </a:pPr>
              <a:t>17/10/2017</a:t>
            </a:fld>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2E95BA43-E6F6-41E0-91C5-209F11D7999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7DF60B30-5767-4D72-88C9-75CADB313835}" type="datetime1">
              <a:rPr lang="it-IT"/>
              <a:pPr>
                <a:defRPr/>
              </a:pPr>
              <a:t>17/10/2017</a:t>
            </a:fld>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BC1D537-CDB3-4BD5-BF4D-0C9D5F84444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alphaModFix amt="30000"/>
            <a:lum bright="-13000"/>
          </a:blip>
          <a:srcRect/>
          <a:tile tx="762000" ty="1270000" sx="100000" sy="100000" flip="none" algn="tl"/>
        </a:blipFill>
        <a:effectLst/>
      </p:bgPr>
    </p:bg>
    <p:spTree>
      <p:nvGrpSpPr>
        <p:cNvPr id="1" name=""/>
        <p:cNvGrpSpPr/>
        <p:nvPr/>
      </p:nvGrpSpPr>
      <p:grpSpPr>
        <a:xfrm>
          <a:off x="0" y="0"/>
          <a:ext cx="0" cy="0"/>
          <a:chOff x="0" y="0"/>
          <a:chExt cx="0" cy="0"/>
        </a:xfrm>
      </p:grpSpPr>
      <p:pic>
        <p:nvPicPr>
          <p:cNvPr id="3074" name="Immagine 10" descr="logo_rcmd_2.jpg"/>
          <p:cNvPicPr>
            <a:picLocks noChangeAspect="1"/>
          </p:cNvPicPr>
          <p:nvPr/>
        </p:nvPicPr>
        <p:blipFill>
          <a:blip r:embed="rId18" cstate="print"/>
          <a:srcRect t="2"/>
          <a:stretch>
            <a:fillRect/>
          </a:stretch>
        </p:blipFill>
        <p:spPr bwMode="auto">
          <a:xfrm>
            <a:off x="0" y="0"/>
            <a:ext cx="6500813" cy="1000125"/>
          </a:xfrm>
          <a:prstGeom prst="rect">
            <a:avLst/>
          </a:prstGeom>
          <a:noFill/>
          <a:ln w="9525">
            <a:noFill/>
            <a:miter lim="800000"/>
            <a:headEnd/>
            <a:tailEnd/>
          </a:ln>
        </p:spPr>
      </p:pic>
      <p:grpSp>
        <p:nvGrpSpPr>
          <p:cNvPr id="3075" name="Group 15"/>
          <p:cNvGrpSpPr>
            <a:grpSpLocks/>
          </p:cNvGrpSpPr>
          <p:nvPr/>
        </p:nvGrpSpPr>
        <p:grpSpPr bwMode="auto">
          <a:xfrm>
            <a:off x="0" y="6429375"/>
            <a:ext cx="9144000" cy="428625"/>
            <a:chOff x="0" y="3840"/>
            <a:chExt cx="5760" cy="480"/>
          </a:xfrm>
        </p:grpSpPr>
        <p:sp>
          <p:nvSpPr>
            <p:cNvPr id="1037" name="Rectangle 13"/>
            <p:cNvSpPr>
              <a:spLocks noChangeArrowheads="1"/>
            </p:cNvSpPr>
            <p:nvPr userDrawn="1"/>
          </p:nvSpPr>
          <p:spPr bwMode="auto">
            <a:xfrm>
              <a:off x="0" y="3986"/>
              <a:ext cx="5760" cy="334"/>
            </a:xfrm>
            <a:prstGeom prst="rect">
              <a:avLst/>
            </a:prstGeom>
            <a:solidFill>
              <a:srgbClr val="822433"/>
            </a:solidFill>
            <a:ln w="9525">
              <a:noFill/>
              <a:miter lim="800000"/>
              <a:headEnd/>
              <a:tailEnd/>
            </a:ln>
          </p:spPr>
          <p:txBody>
            <a:bodyPr wrap="none" anchor="ctr"/>
            <a:lstStyle/>
            <a:p>
              <a:pPr eaLnBrk="0" hangingPunct="0">
                <a:defRPr/>
              </a:pPr>
              <a:endParaRPr lang="en-US">
                <a:ea typeface="ＭＳ Ｐゴシック" pitchFamily="1" charset="-128"/>
                <a:cs typeface="+mn-cs"/>
              </a:endParaRPr>
            </a:p>
          </p:txBody>
        </p:sp>
        <p:sp>
          <p:nvSpPr>
            <p:cNvPr id="1038" name="Rectangle 14"/>
            <p:cNvSpPr>
              <a:spLocks noChangeArrowheads="1"/>
            </p:cNvSpPr>
            <p:nvPr userDrawn="1"/>
          </p:nvSpPr>
          <p:spPr bwMode="auto">
            <a:xfrm>
              <a:off x="768" y="3840"/>
              <a:ext cx="4992" cy="480"/>
            </a:xfrm>
            <a:prstGeom prst="rect">
              <a:avLst/>
            </a:prstGeom>
            <a:solidFill>
              <a:srgbClr val="822433"/>
            </a:solidFill>
            <a:ln w="9525">
              <a:noFill/>
              <a:miter lim="800000"/>
              <a:headEnd/>
              <a:tailEnd/>
            </a:ln>
          </p:spPr>
          <p:txBody>
            <a:bodyPr wrap="none" anchor="ctr"/>
            <a:lstStyle/>
            <a:p>
              <a:pPr eaLnBrk="0" hangingPunct="0">
                <a:defRPr/>
              </a:pPr>
              <a:endParaRPr lang="en-US">
                <a:ea typeface="ＭＳ Ｐゴシック" pitchFamily="1" charset="-128"/>
                <a:cs typeface="+mn-cs"/>
              </a:endParaRPr>
            </a:p>
          </p:txBody>
        </p:sp>
      </p:grpSp>
      <p:sp>
        <p:nvSpPr>
          <p:cNvPr id="2" name="Rectangle 4"/>
          <p:cNvSpPr>
            <a:spLocks noGrp="1" noChangeArrowheads="1"/>
          </p:cNvSpPr>
          <p:nvPr>
            <p:ph type="dt" sz="half" idx="2"/>
          </p:nvPr>
        </p:nvSpPr>
        <p:spPr bwMode="auto">
          <a:xfrm>
            <a:off x="5095875" y="64770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100" smtClean="0">
                <a:solidFill>
                  <a:srgbClr val="FFFF00"/>
                </a:solidFill>
                <a:latin typeface="Arial" charset="0"/>
                <a:ea typeface="ＭＳ Ｐゴシック" pitchFamily="1" charset="-128"/>
                <a:cs typeface="+mn-cs"/>
              </a:defRPr>
            </a:lvl1pPr>
          </a:lstStyle>
          <a:p>
            <a:pPr>
              <a:defRPr/>
            </a:pPr>
            <a:fld id="{2EED71EB-7FEE-4A0F-8491-09253CFE3302}" type="datetime1">
              <a:rPr lang="it-IT"/>
              <a:pPr>
                <a:defRPr/>
              </a:pPr>
              <a:t>17/10/2017</a:t>
            </a:fld>
            <a:endParaRPr lang="it-IT"/>
          </a:p>
        </p:txBody>
      </p:sp>
      <p:sp>
        <p:nvSpPr>
          <p:cNvPr id="1029" name="Rectangle 5"/>
          <p:cNvSpPr>
            <a:spLocks noGrp="1" noChangeArrowheads="1"/>
          </p:cNvSpPr>
          <p:nvPr>
            <p:ph type="ftr" sz="quarter" idx="3"/>
          </p:nvPr>
        </p:nvSpPr>
        <p:spPr bwMode="auto">
          <a:xfrm>
            <a:off x="1249363" y="6469063"/>
            <a:ext cx="3608387" cy="388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100" dirty="0">
                <a:solidFill>
                  <a:srgbClr val="FFFF00"/>
                </a:solidFill>
                <a:latin typeface="Arial" charset="0"/>
                <a:ea typeface="ＭＳ Ｐゴシック" pitchFamily="1" charset="-128"/>
                <a:cs typeface="+mn-cs"/>
              </a:defRPr>
            </a:lvl1pPr>
          </a:lstStyle>
          <a:p>
            <a:pPr>
              <a:defRPr/>
            </a:pPr>
            <a:endParaRPr lang="it-IT"/>
          </a:p>
        </p:txBody>
      </p:sp>
      <p:sp>
        <p:nvSpPr>
          <p:cNvPr id="1030" name="Rectangle 6"/>
          <p:cNvSpPr>
            <a:spLocks noGrp="1" noChangeArrowheads="1"/>
          </p:cNvSpPr>
          <p:nvPr>
            <p:ph type="sldNum" sz="quarter" idx="4"/>
          </p:nvPr>
        </p:nvSpPr>
        <p:spPr bwMode="auto">
          <a:xfrm>
            <a:off x="7167563" y="6469063"/>
            <a:ext cx="1905000" cy="388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100" smtClean="0">
                <a:solidFill>
                  <a:srgbClr val="FFFF00"/>
                </a:solidFill>
                <a:latin typeface="Arial" charset="0"/>
                <a:ea typeface="ＭＳ Ｐゴシック" pitchFamily="1" charset="-128"/>
                <a:cs typeface="+mn-cs"/>
              </a:defRPr>
            </a:lvl1pPr>
          </a:lstStyle>
          <a:p>
            <a:pPr>
              <a:defRPr/>
            </a:pPr>
            <a:fld id="{FA1E6823-678F-421B-8BEA-7C75FE87B5D3}" type="slidenum">
              <a:rPr lang="it-IT"/>
              <a:pPr>
                <a:defRPr/>
              </a:pPr>
              <a:t>‹N›</a:t>
            </a:fld>
            <a:endParaRPr lang="it-IT"/>
          </a:p>
        </p:txBody>
      </p:sp>
      <p:pic>
        <p:nvPicPr>
          <p:cNvPr id="3079" name="Immagine 10" descr="logo_rcmd_2.jpg"/>
          <p:cNvPicPr>
            <a:picLocks noChangeAspect="1"/>
          </p:cNvPicPr>
          <p:nvPr/>
        </p:nvPicPr>
        <p:blipFill>
          <a:blip r:embed="rId18" cstate="print"/>
          <a:srcRect t="2"/>
          <a:stretch>
            <a:fillRect/>
          </a:stretch>
        </p:blipFill>
        <p:spPr bwMode="auto">
          <a:xfrm>
            <a:off x="2643188" y="0"/>
            <a:ext cx="6500812" cy="1000125"/>
          </a:xfrm>
          <a:prstGeom prst="rect">
            <a:avLst/>
          </a:prstGeom>
          <a:noFill/>
          <a:ln w="9525">
            <a:noFill/>
            <a:miter lim="800000"/>
            <a:headEnd/>
            <a:tailEnd/>
          </a:ln>
        </p:spPr>
      </p:pic>
      <p:pic>
        <p:nvPicPr>
          <p:cNvPr id="3080" name="Immagine 5"/>
          <p:cNvPicPr>
            <a:picLocks noChangeAspect="1"/>
          </p:cNvPicPr>
          <p:nvPr/>
        </p:nvPicPr>
        <p:blipFill>
          <a:blip r:embed="rId19" cstate="print">
            <a:clrChange>
              <a:clrFrom>
                <a:srgbClr val="515252"/>
              </a:clrFrom>
              <a:clrTo>
                <a:srgbClr val="515252">
                  <a:alpha val="0"/>
                </a:srgbClr>
              </a:clrTo>
            </a:clrChange>
          </a:blip>
          <a:srcRect/>
          <a:stretch>
            <a:fillRect/>
          </a:stretch>
        </p:blipFill>
        <p:spPr bwMode="auto">
          <a:xfrm>
            <a:off x="0" y="31750"/>
            <a:ext cx="1265238" cy="928688"/>
          </a:xfrm>
          <a:prstGeom prst="rect">
            <a:avLst/>
          </a:prstGeom>
          <a:noFill/>
          <a:ln w="9525">
            <a:noFill/>
            <a:miter lim="800000"/>
            <a:headEnd/>
            <a:tailEnd/>
          </a:ln>
        </p:spPr>
      </p:pic>
      <p:sp>
        <p:nvSpPr>
          <p:cNvPr id="3081" name="Rectangle 2"/>
          <p:cNvSpPr>
            <a:spLocks noGrp="1" noChangeArrowheads="1"/>
          </p:cNvSpPr>
          <p:nvPr>
            <p:ph type="title"/>
          </p:nvPr>
        </p:nvSpPr>
        <p:spPr bwMode="auto">
          <a:xfrm>
            <a:off x="1285875" y="285750"/>
            <a:ext cx="6000750" cy="50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stile</a:t>
            </a:r>
          </a:p>
        </p:txBody>
      </p:sp>
    </p:spTree>
  </p:cSld>
  <p:clrMap bg1="lt1" tx1="dk1" bg2="lt2" tx2="dk2" accent1="accent1" accent2="accent2" accent3="accent3" accent4="accent4" accent5="accent5" accent6="accent6" hlink="hlink" folHlink="folHlink"/>
  <p:sldLayoutIdLst>
    <p:sldLayoutId id="2147484113"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4" r:id="rId15"/>
  </p:sldLayoutIdLst>
  <p:hf hdr="0" ftr="0" dt="0"/>
  <p:txStyles>
    <p:titleStyle>
      <a:lvl1pPr algn="ctr" rtl="0" eaLnBrk="0" fontAlgn="base" hangingPunct="0">
        <a:spcBef>
          <a:spcPct val="0"/>
        </a:spcBef>
        <a:spcAft>
          <a:spcPct val="0"/>
        </a:spcAft>
        <a:defRPr sz="2400" b="1">
          <a:solidFill>
            <a:srgbClr val="822433"/>
          </a:solidFill>
          <a:latin typeface="+mj-lt"/>
          <a:ea typeface="ＭＳ Ｐゴシック" pitchFamily="34" charset="-128"/>
          <a:cs typeface="ＭＳ Ｐゴシック"/>
        </a:defRPr>
      </a:lvl1pPr>
      <a:lvl2pPr algn="ctr" rtl="0" eaLnBrk="0" fontAlgn="base" hangingPunct="0">
        <a:spcBef>
          <a:spcPct val="0"/>
        </a:spcBef>
        <a:spcAft>
          <a:spcPct val="0"/>
        </a:spcAft>
        <a:defRPr sz="2400" b="1">
          <a:solidFill>
            <a:srgbClr val="822433"/>
          </a:solidFill>
          <a:latin typeface="Century Gothic" pitchFamily="34" charset="0"/>
          <a:ea typeface="ＭＳ Ｐゴシック" pitchFamily="1" charset="-128"/>
          <a:cs typeface="ＭＳ Ｐゴシック"/>
        </a:defRPr>
      </a:lvl2pPr>
      <a:lvl3pPr algn="ctr" rtl="0" eaLnBrk="0" fontAlgn="base" hangingPunct="0">
        <a:spcBef>
          <a:spcPct val="0"/>
        </a:spcBef>
        <a:spcAft>
          <a:spcPct val="0"/>
        </a:spcAft>
        <a:defRPr sz="2400" b="1">
          <a:solidFill>
            <a:srgbClr val="822433"/>
          </a:solidFill>
          <a:latin typeface="Century Gothic" pitchFamily="34" charset="0"/>
          <a:ea typeface="ＭＳ Ｐゴシック" pitchFamily="1" charset="-128"/>
          <a:cs typeface="ＭＳ Ｐゴシック"/>
        </a:defRPr>
      </a:lvl3pPr>
      <a:lvl4pPr algn="ctr" rtl="0" eaLnBrk="0" fontAlgn="base" hangingPunct="0">
        <a:spcBef>
          <a:spcPct val="0"/>
        </a:spcBef>
        <a:spcAft>
          <a:spcPct val="0"/>
        </a:spcAft>
        <a:defRPr sz="2400" b="1">
          <a:solidFill>
            <a:srgbClr val="822433"/>
          </a:solidFill>
          <a:latin typeface="Century Gothic" pitchFamily="34" charset="0"/>
          <a:ea typeface="ＭＳ Ｐゴシック" pitchFamily="1" charset="-128"/>
          <a:cs typeface="ＭＳ Ｐゴシック"/>
        </a:defRPr>
      </a:lvl4pPr>
      <a:lvl5pPr algn="ctr" rtl="0" eaLnBrk="0" fontAlgn="base" hangingPunct="0">
        <a:spcBef>
          <a:spcPct val="0"/>
        </a:spcBef>
        <a:spcAft>
          <a:spcPct val="0"/>
        </a:spcAft>
        <a:defRPr sz="2400" b="1">
          <a:solidFill>
            <a:srgbClr val="822433"/>
          </a:solidFill>
          <a:latin typeface="Century Gothic" pitchFamily="34" charset="0"/>
          <a:ea typeface="ＭＳ Ｐゴシック" pitchFamily="1" charset="-128"/>
          <a:cs typeface="ＭＳ Ｐゴシック"/>
        </a:defRPr>
      </a:lvl5pPr>
      <a:lvl6pPr marL="457200" algn="l" rtl="0" eaLnBrk="1" fontAlgn="base" hangingPunct="1">
        <a:spcBef>
          <a:spcPct val="0"/>
        </a:spcBef>
        <a:spcAft>
          <a:spcPct val="0"/>
        </a:spcAft>
        <a:defRPr sz="2400" b="1">
          <a:solidFill>
            <a:srgbClr val="822433"/>
          </a:solidFill>
          <a:latin typeface="Arial" charset="0"/>
          <a:ea typeface="ＭＳ Ｐゴシック" pitchFamily="1" charset="-128"/>
        </a:defRPr>
      </a:lvl6pPr>
      <a:lvl7pPr marL="914400" algn="l" rtl="0" eaLnBrk="1" fontAlgn="base" hangingPunct="1">
        <a:spcBef>
          <a:spcPct val="0"/>
        </a:spcBef>
        <a:spcAft>
          <a:spcPct val="0"/>
        </a:spcAft>
        <a:defRPr sz="2400" b="1">
          <a:solidFill>
            <a:srgbClr val="822433"/>
          </a:solidFill>
          <a:latin typeface="Arial" charset="0"/>
          <a:ea typeface="ＭＳ Ｐゴシック" pitchFamily="1" charset="-128"/>
        </a:defRPr>
      </a:lvl7pPr>
      <a:lvl8pPr marL="1371600" algn="l" rtl="0" eaLnBrk="1" fontAlgn="base" hangingPunct="1">
        <a:spcBef>
          <a:spcPct val="0"/>
        </a:spcBef>
        <a:spcAft>
          <a:spcPct val="0"/>
        </a:spcAft>
        <a:defRPr sz="2400" b="1">
          <a:solidFill>
            <a:srgbClr val="822433"/>
          </a:solidFill>
          <a:latin typeface="Arial" charset="0"/>
          <a:ea typeface="ＭＳ Ｐゴシック" pitchFamily="1" charset="-128"/>
        </a:defRPr>
      </a:lvl8pPr>
      <a:lvl9pPr marL="1828800" algn="l" rtl="0" eaLnBrk="1" fontAlgn="base" hangingPunct="1">
        <a:spcBef>
          <a:spcPct val="0"/>
        </a:spcBef>
        <a:spcAft>
          <a:spcPct val="0"/>
        </a:spcAft>
        <a:defRPr sz="2400" b="1">
          <a:solidFill>
            <a:srgbClr val="822433"/>
          </a:solidFill>
          <a:latin typeface="Arial" charset="0"/>
          <a:ea typeface="ＭＳ Ｐゴシック" pitchFamily="1" charset="-128"/>
        </a:defRPr>
      </a:lvl9pPr>
    </p:titleStyle>
    <p:bodyStyle>
      <a:lvl1pPr marL="342900" indent="-342900" algn="just" rtl="0" eaLnBrk="0" fontAlgn="base" hangingPunct="0">
        <a:spcBef>
          <a:spcPct val="0"/>
        </a:spcBef>
        <a:spcAft>
          <a:spcPct val="0"/>
        </a:spcAft>
        <a:buClr>
          <a:srgbClr val="822433"/>
        </a:buClr>
        <a:buChar char="•"/>
        <a:defRPr sz="3200">
          <a:solidFill>
            <a:srgbClr val="000000"/>
          </a:solidFill>
          <a:latin typeface="+mn-lt"/>
          <a:ea typeface="ＭＳ Ｐゴシック" pitchFamily="34" charset="-128"/>
          <a:cs typeface="ＭＳ Ｐゴシック"/>
        </a:defRPr>
      </a:lvl1pPr>
      <a:lvl2pPr marL="742950" indent="-285750" algn="just" rtl="0" eaLnBrk="0" fontAlgn="base" hangingPunct="0">
        <a:spcBef>
          <a:spcPct val="0"/>
        </a:spcBef>
        <a:spcAft>
          <a:spcPct val="0"/>
        </a:spcAft>
        <a:buChar char="–"/>
        <a:defRPr sz="1600">
          <a:solidFill>
            <a:srgbClr val="000000"/>
          </a:solidFill>
          <a:latin typeface="+mn-lt"/>
          <a:ea typeface="ＭＳ Ｐゴシック" pitchFamily="34" charset="-128"/>
          <a:cs typeface="ＭＳ Ｐゴシック"/>
        </a:defRPr>
      </a:lvl2pPr>
      <a:lvl3pPr marL="1143000" indent="-228600" algn="just" rtl="0" eaLnBrk="0" fontAlgn="base" hangingPunct="0">
        <a:spcBef>
          <a:spcPct val="0"/>
        </a:spcBef>
        <a:spcAft>
          <a:spcPct val="0"/>
        </a:spcAft>
        <a:buChar char="•"/>
        <a:defRPr sz="1600">
          <a:solidFill>
            <a:srgbClr val="000000"/>
          </a:solidFill>
          <a:latin typeface="+mn-lt"/>
          <a:ea typeface="ＭＳ Ｐゴシック" pitchFamily="34" charset="-128"/>
          <a:cs typeface="ＭＳ Ｐゴシック"/>
        </a:defRPr>
      </a:lvl3pPr>
      <a:lvl4pPr marL="1562100" indent="-228600" algn="just" rtl="0" eaLnBrk="0" fontAlgn="base" hangingPunct="0">
        <a:spcBef>
          <a:spcPct val="0"/>
        </a:spcBef>
        <a:spcAft>
          <a:spcPct val="0"/>
        </a:spcAft>
        <a:buChar char="–"/>
        <a:defRPr sz="1400">
          <a:solidFill>
            <a:srgbClr val="000000"/>
          </a:solidFill>
          <a:latin typeface="+mn-lt"/>
          <a:ea typeface="ＭＳ Ｐゴシック" pitchFamily="34" charset="-128"/>
          <a:cs typeface="ＭＳ Ｐゴシック"/>
        </a:defRPr>
      </a:lvl4pPr>
      <a:lvl5pPr marL="1981200" indent="-228600" algn="just" rtl="0" eaLnBrk="0" fontAlgn="base" hangingPunct="0">
        <a:spcBef>
          <a:spcPct val="0"/>
        </a:spcBef>
        <a:spcAft>
          <a:spcPct val="0"/>
        </a:spcAft>
        <a:buChar char="»"/>
        <a:defRPr sz="1200">
          <a:solidFill>
            <a:srgbClr val="000000"/>
          </a:solidFill>
          <a:latin typeface="+mn-lt"/>
          <a:ea typeface="ＭＳ Ｐゴシック" pitchFamily="34" charset="-128"/>
          <a:cs typeface="ＭＳ Ｐゴシック"/>
        </a:defRPr>
      </a:lvl5pPr>
      <a:lvl6pPr marL="2438400" indent="-228600" algn="l" rtl="0" eaLnBrk="1" fontAlgn="base" hangingPunct="1">
        <a:spcBef>
          <a:spcPct val="20000"/>
        </a:spcBef>
        <a:spcAft>
          <a:spcPct val="0"/>
        </a:spcAft>
        <a:buChar char="»"/>
        <a:defRPr sz="1200">
          <a:solidFill>
            <a:srgbClr val="000000"/>
          </a:solidFill>
          <a:latin typeface="+mn-lt"/>
          <a:ea typeface="+mn-ea"/>
        </a:defRPr>
      </a:lvl6pPr>
      <a:lvl7pPr marL="2895600" indent="-228600" algn="l" rtl="0" eaLnBrk="1" fontAlgn="base" hangingPunct="1">
        <a:spcBef>
          <a:spcPct val="20000"/>
        </a:spcBef>
        <a:spcAft>
          <a:spcPct val="0"/>
        </a:spcAft>
        <a:buChar char="»"/>
        <a:defRPr sz="1200">
          <a:solidFill>
            <a:srgbClr val="000000"/>
          </a:solidFill>
          <a:latin typeface="+mn-lt"/>
          <a:ea typeface="+mn-ea"/>
        </a:defRPr>
      </a:lvl7pPr>
      <a:lvl8pPr marL="3352800" indent="-228600" algn="l" rtl="0" eaLnBrk="1" fontAlgn="base" hangingPunct="1">
        <a:spcBef>
          <a:spcPct val="20000"/>
        </a:spcBef>
        <a:spcAft>
          <a:spcPct val="0"/>
        </a:spcAft>
        <a:buChar char="»"/>
        <a:defRPr sz="1200">
          <a:solidFill>
            <a:srgbClr val="000000"/>
          </a:solidFill>
          <a:latin typeface="+mn-lt"/>
          <a:ea typeface="+mn-ea"/>
        </a:defRPr>
      </a:lvl8pPr>
      <a:lvl9pPr marL="3810000" indent="-228600" algn="l" rtl="0" eaLnBrk="1" fontAlgn="base" hangingPunct="1">
        <a:spcBef>
          <a:spcPct val="20000"/>
        </a:spcBef>
        <a:spcAft>
          <a:spcPct val="0"/>
        </a:spcAft>
        <a:buChar char="»"/>
        <a:defRPr sz="12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3"/>
          <p:cNvSpPr>
            <a:spLocks noGrp="1"/>
          </p:cNvSpPr>
          <p:nvPr>
            <p:ph type="sldNum" sz="quarter" idx="12"/>
          </p:nvPr>
        </p:nvSpPr>
        <p:spPr>
          <a:noFill/>
        </p:spPr>
        <p:txBody>
          <a:bodyPr/>
          <a:lstStyle/>
          <a:p>
            <a:fld id="{D98274FB-60EF-4726-A6EA-2F0C4018D8EF}" type="slidenum">
              <a:rPr lang="it-IT" smtClean="0">
                <a:ea typeface="ＭＳ Ｐゴシック" pitchFamily="34" charset="-128"/>
              </a:rPr>
              <a:pPr/>
              <a:t>1</a:t>
            </a:fld>
            <a:endParaRPr lang="it-IT" smtClean="0">
              <a:ea typeface="ＭＳ Ｐゴシック" pitchFamily="34" charset="-128"/>
            </a:endParaRPr>
          </a:p>
        </p:txBody>
      </p:sp>
      <p:sp>
        <p:nvSpPr>
          <p:cNvPr id="2" name="Sottotitolo 1"/>
          <p:cNvSpPr>
            <a:spLocks noGrp="1"/>
          </p:cNvSpPr>
          <p:nvPr>
            <p:ph type="subTitle" idx="1"/>
          </p:nvPr>
        </p:nvSpPr>
        <p:spPr>
          <a:xfrm>
            <a:off x="1403648" y="620688"/>
            <a:ext cx="6400800" cy="1944216"/>
          </a:xfrm>
        </p:spPr>
        <p:txBody>
          <a:bodyPr/>
          <a:lstStyle/>
          <a:p>
            <a:r>
              <a:rPr lang="it-IT" b="1" i="1" dirty="0">
                <a:latin typeface="Times New Roman" panose="02020603050405020304" pitchFamily="18" charset="0"/>
                <a:cs typeface="Times New Roman" panose="02020603050405020304" pitchFamily="18" charset="0"/>
              </a:rPr>
              <a:t>‘‘</a:t>
            </a:r>
            <a:r>
              <a:rPr lang="it-IT" b="1" i="1" dirty="0" smtClean="0">
                <a:latin typeface="Times New Roman" pitchFamily="18" charset="0"/>
                <a:cs typeface="Times New Roman" pitchFamily="18" charset="0"/>
              </a:rPr>
              <a:t>Studio sistematico per confrontare la produzione di olio essenziale con distillazione in corrente di vapore e </a:t>
            </a:r>
            <a:r>
              <a:rPr lang="it-IT" b="1" i="1" dirty="0" err="1" smtClean="0">
                <a:latin typeface="Times New Roman" pitchFamily="18" charset="0"/>
                <a:cs typeface="Times New Roman" pitchFamily="18" charset="0"/>
              </a:rPr>
              <a:t>idrodistillazione</a:t>
            </a:r>
            <a:r>
              <a:rPr lang="it-IT" b="1" i="1" dirty="0" smtClean="0">
                <a:latin typeface="Times New Roman" pitchFamily="18" charset="0"/>
                <a:cs typeface="Times New Roman" pitchFamily="18" charset="0"/>
              </a:rPr>
              <a:t>”</a:t>
            </a:r>
            <a:endParaRPr lang="it-IT" dirty="0" smtClean="0">
              <a:latin typeface="Times New Roman" pitchFamily="18" charset="0"/>
              <a:cs typeface="Times New Roman" pitchFamily="18" charset="0"/>
            </a:endParaRPr>
          </a:p>
          <a:p>
            <a:endParaRPr lang="it-IT" b="1" i="1"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13712" y="5629652"/>
            <a:ext cx="5400600" cy="646331"/>
          </a:xfrm>
          <a:prstGeom prst="rect">
            <a:avLst/>
          </a:prstGeom>
          <a:noFill/>
        </p:spPr>
        <p:txBody>
          <a:bodyPr wrap="square" rtlCol="0">
            <a:spAutoFit/>
          </a:bodyPr>
          <a:lstStyle/>
          <a:p>
            <a:pPr algn="ctr"/>
            <a:r>
              <a:rPr lang="it-IT" dirty="0" smtClean="0">
                <a:solidFill>
                  <a:schemeClr val="bg1"/>
                </a:solidFill>
                <a:latin typeface="Times New Roman" panose="02020603050405020304" pitchFamily="18" charset="0"/>
                <a:cs typeface="Times New Roman" panose="02020603050405020304" pitchFamily="18" charset="0"/>
              </a:rPr>
              <a:t>Laureanda: Maria Cristina </a:t>
            </a:r>
            <a:r>
              <a:rPr lang="it-IT" dirty="0" err="1" smtClean="0">
                <a:solidFill>
                  <a:schemeClr val="bg1"/>
                </a:solidFill>
                <a:latin typeface="Times New Roman" panose="02020603050405020304" pitchFamily="18" charset="0"/>
                <a:cs typeface="Times New Roman" panose="02020603050405020304" pitchFamily="18" charset="0"/>
              </a:rPr>
              <a:t>Zaka--</a:t>
            </a:r>
            <a:r>
              <a:rPr lang="it-IT" dirty="0" smtClean="0">
                <a:solidFill>
                  <a:schemeClr val="bg1"/>
                </a:solidFill>
                <a:latin typeface="Times New Roman" panose="02020603050405020304" pitchFamily="18" charset="0"/>
                <a:cs typeface="Times New Roman" panose="02020603050405020304" pitchFamily="18" charset="0"/>
              </a:rPr>
              <a:t> Matricola: 1615699</a:t>
            </a:r>
          </a:p>
          <a:p>
            <a:pPr algn="ctr"/>
            <a:r>
              <a:rPr lang="it-IT" dirty="0" smtClean="0">
                <a:solidFill>
                  <a:schemeClr val="bg1"/>
                </a:solidFill>
                <a:latin typeface="Times New Roman" panose="02020603050405020304" pitchFamily="18" charset="0"/>
                <a:cs typeface="Times New Roman" panose="02020603050405020304" pitchFamily="18" charset="0"/>
              </a:rPr>
              <a:t>Relatore: Prof. Rino Ragno</a:t>
            </a:r>
            <a:endParaRPr lang="it-IT" dirty="0">
              <a:solidFill>
                <a:schemeClr val="bg1"/>
              </a:solidFill>
              <a:latin typeface="Times New Roman" panose="02020603050405020304" pitchFamily="18" charset="0"/>
              <a:cs typeface="Times New Roman" panose="02020603050405020304" pitchFamily="18" charset="0"/>
            </a:endParaRPr>
          </a:p>
        </p:txBody>
      </p:sp>
      <p:sp>
        <p:nvSpPr>
          <p:cNvPr id="4" name="CasellaDiTesto 3"/>
          <p:cNvSpPr txBox="1"/>
          <p:nvPr/>
        </p:nvSpPr>
        <p:spPr>
          <a:xfrm>
            <a:off x="6012160" y="4680885"/>
            <a:ext cx="2952328" cy="369332"/>
          </a:xfrm>
          <a:prstGeom prst="rect">
            <a:avLst/>
          </a:prstGeom>
          <a:noFill/>
        </p:spPr>
        <p:txBody>
          <a:bodyPr wrap="square" rtlCol="0">
            <a:spAutoFit/>
          </a:bodyPr>
          <a:lstStyle/>
          <a:p>
            <a:endParaRPr lang="it-IT" dirty="0"/>
          </a:p>
        </p:txBody>
      </p:sp>
      <p:sp>
        <p:nvSpPr>
          <p:cNvPr id="5" name="CasellaDiTesto 4"/>
          <p:cNvSpPr txBox="1"/>
          <p:nvPr/>
        </p:nvSpPr>
        <p:spPr>
          <a:xfrm>
            <a:off x="47181" y="4647176"/>
            <a:ext cx="5076056" cy="923330"/>
          </a:xfrm>
          <a:prstGeom prst="rect">
            <a:avLst/>
          </a:prstGeom>
          <a:noFill/>
        </p:spPr>
        <p:txBody>
          <a:bodyPr wrap="square" rtlCol="0">
            <a:spAutoFit/>
          </a:bodyPr>
          <a:lstStyle/>
          <a:p>
            <a:pPr algn="ctr"/>
            <a:r>
              <a:rPr lang="it-IT" dirty="0" smtClean="0">
                <a:solidFill>
                  <a:schemeClr val="bg1"/>
                </a:solidFill>
                <a:latin typeface="Times New Roman" panose="02020603050405020304" pitchFamily="18" charset="0"/>
                <a:cs typeface="Times New Roman" panose="02020603050405020304" pitchFamily="18" charset="0"/>
              </a:rPr>
              <a:t>Facoltà di Farmacia e Medicina</a:t>
            </a:r>
          </a:p>
          <a:p>
            <a:r>
              <a:rPr lang="it-IT" dirty="0" smtClean="0">
                <a:solidFill>
                  <a:schemeClr val="bg1"/>
                </a:solidFill>
                <a:latin typeface="Times New Roman" panose="02020603050405020304" pitchFamily="18" charset="0"/>
                <a:cs typeface="Times New Roman" panose="02020603050405020304" pitchFamily="18" charset="0"/>
              </a:rPr>
              <a:t>Corso di Laurea in Scienze Farmaceutiche Applicate </a:t>
            </a:r>
          </a:p>
          <a:p>
            <a:pPr algn="ctr"/>
            <a:r>
              <a:rPr lang="it-IT" dirty="0" smtClean="0">
                <a:solidFill>
                  <a:schemeClr val="bg1"/>
                </a:solidFill>
                <a:latin typeface="Times New Roman" panose="02020603050405020304" pitchFamily="18" charset="0"/>
                <a:cs typeface="Times New Roman" panose="02020603050405020304" pitchFamily="18" charset="0"/>
              </a:rPr>
              <a:t>Tesi  di laurea sperimentale </a:t>
            </a:r>
            <a:endParaRPr lang="it-IT"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10</a:t>
            </a:fld>
            <a:endParaRPr lang="it-IT"/>
          </a:p>
        </p:txBody>
      </p:sp>
      <p:sp>
        <p:nvSpPr>
          <p:cNvPr id="8" name="Titolo 1"/>
          <p:cNvSpPr>
            <a:spLocks noGrp="1"/>
          </p:cNvSpPr>
          <p:nvPr>
            <p:ph type="title"/>
          </p:nvPr>
        </p:nvSpPr>
        <p:spPr>
          <a:xfrm>
            <a:off x="1259632" y="188640"/>
            <a:ext cx="6000792" cy="576833"/>
          </a:xfrm>
        </p:spPr>
        <p:txBody>
          <a:bodyPr/>
          <a:lstStyle/>
          <a:p>
            <a:r>
              <a:rPr lang="it-IT" sz="3600" dirty="0" smtClean="0">
                <a:latin typeface="Times New Roman" panose="02020603050405020304" pitchFamily="18" charset="0"/>
                <a:cs typeface="Times New Roman" panose="02020603050405020304" pitchFamily="18" charset="0"/>
              </a:rPr>
              <a:t>Metodologia sperimentale</a:t>
            </a:r>
            <a:endParaRPr lang="it-IT" sz="3600" dirty="0">
              <a:latin typeface="Times New Roman" panose="02020603050405020304" pitchFamily="18" charset="0"/>
              <a:cs typeface="Times New Roman" panose="02020603050405020304" pitchFamily="18" charset="0"/>
            </a:endParaRPr>
          </a:p>
        </p:txBody>
      </p:sp>
      <p:pic>
        <p:nvPicPr>
          <p:cNvPr id="9" name="Segnaposto contenuto 8" descr="IMG-20171008-WA0051.jpg"/>
          <p:cNvPicPr>
            <a:picLocks noGrp="1" noChangeAspect="1"/>
          </p:cNvPicPr>
          <p:nvPr>
            <p:ph idx="1"/>
          </p:nvPr>
        </p:nvPicPr>
        <p:blipFill>
          <a:blip r:embed="rId3" cstate="print"/>
          <a:stretch>
            <a:fillRect/>
          </a:stretch>
        </p:blipFill>
        <p:spPr>
          <a:xfrm>
            <a:off x="323528" y="1340768"/>
            <a:ext cx="1469904" cy="3766418"/>
          </a:xfrm>
        </p:spPr>
      </p:pic>
      <p:pic>
        <p:nvPicPr>
          <p:cNvPr id="10" name="Immagine 9" descr="P_20170928_110856.jpg"/>
          <p:cNvPicPr>
            <a:picLocks noChangeAspect="1"/>
          </p:cNvPicPr>
          <p:nvPr/>
        </p:nvPicPr>
        <p:blipFill>
          <a:blip r:embed="rId4" cstate="print"/>
          <a:stretch>
            <a:fillRect/>
          </a:stretch>
        </p:blipFill>
        <p:spPr>
          <a:xfrm>
            <a:off x="1907704" y="1340768"/>
            <a:ext cx="1280741" cy="3744416"/>
          </a:xfrm>
          <a:prstGeom prst="rect">
            <a:avLst/>
          </a:prstGeom>
        </p:spPr>
      </p:pic>
      <p:sp>
        <p:nvSpPr>
          <p:cNvPr id="12" name="CasellaDiTesto 11"/>
          <p:cNvSpPr txBox="1"/>
          <p:nvPr/>
        </p:nvSpPr>
        <p:spPr>
          <a:xfrm>
            <a:off x="323528" y="5229200"/>
            <a:ext cx="1872208" cy="646331"/>
          </a:xfrm>
          <a:prstGeom prst="rect">
            <a:avLst/>
          </a:prstGeom>
          <a:noFill/>
        </p:spPr>
        <p:txBody>
          <a:bodyPr wrap="square" rtlCol="0">
            <a:spAutoFit/>
          </a:bodyPr>
          <a:lstStyle/>
          <a:p>
            <a:r>
              <a:rPr lang="it-IT" dirty="0" smtClean="0"/>
              <a:t>Reattore a cilindro di vetro</a:t>
            </a:r>
            <a:endParaRPr lang="it-IT" dirty="0"/>
          </a:p>
        </p:txBody>
      </p:sp>
      <p:sp>
        <p:nvSpPr>
          <p:cNvPr id="15" name="CasellaDiTesto 14"/>
          <p:cNvSpPr txBox="1"/>
          <p:nvPr/>
        </p:nvSpPr>
        <p:spPr>
          <a:xfrm>
            <a:off x="3491880" y="1268760"/>
            <a:ext cx="4869811" cy="4524315"/>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Distillazione in corrente di vapore continua separazione</a:t>
            </a:r>
            <a:r>
              <a:rPr lang="it-IT" sz="2400" dirty="0" smtClean="0">
                <a:latin typeface="Times New Roman" panose="02020603050405020304" pitchFamily="18" charset="0"/>
                <a:cs typeface="Times New Roman" panose="02020603050405020304" pitchFamily="18" charset="0"/>
              </a:rPr>
              <a:t>:</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1h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2h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a:t>
            </a:r>
            <a:r>
              <a:rPr lang="it-IT" sz="2400" dirty="0" smtClean="0">
                <a:latin typeface="Times New Roman" panose="02020603050405020304" pitchFamily="18" charset="0"/>
                <a:cs typeface="Times New Roman" panose="02020603050405020304" pitchFamily="18" charset="0"/>
                <a:sym typeface="Wingdings" pitchFamily="2" charset="2"/>
              </a:rPr>
              <a:t>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3h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a:t>
            </a:r>
            <a:r>
              <a:rPr lang="it-IT" sz="2400" dirty="0" smtClean="0">
                <a:latin typeface="Times New Roman" panose="02020603050405020304" pitchFamily="18" charset="0"/>
                <a:cs typeface="Times New Roman" panose="02020603050405020304" pitchFamily="18" charset="0"/>
                <a:sym typeface="Wingdings" pitchFamily="2" charset="2"/>
              </a:rPr>
              <a:t>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6h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a:t>
            </a:r>
            <a:r>
              <a:rPr lang="it-IT" sz="2400" dirty="0" smtClean="0">
                <a:latin typeface="Times New Roman" panose="02020603050405020304" pitchFamily="18" charset="0"/>
                <a:cs typeface="Times New Roman" panose="02020603050405020304" pitchFamily="18" charset="0"/>
                <a:sym typeface="Wingdings" pitchFamily="2" charset="2"/>
              </a:rPr>
              <a:t>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24h</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7295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9556" y="188640"/>
            <a:ext cx="6000792" cy="576833"/>
          </a:xfrm>
        </p:spPr>
        <p:txBody>
          <a:bodyPr/>
          <a:lstStyle/>
          <a:p>
            <a:r>
              <a:rPr lang="it-IT" sz="3600" dirty="0" smtClean="0">
                <a:latin typeface="Times New Roman" panose="02020603050405020304" pitchFamily="18" charset="0"/>
                <a:cs typeface="Times New Roman" panose="02020603050405020304" pitchFamily="18" charset="0"/>
              </a:rPr>
              <a:t>Metodo sperimentale</a:t>
            </a:r>
            <a:r>
              <a:rPr lang="it-IT" sz="3600" dirty="0" smtClean="0">
                <a:latin typeface="Times New Roman" panose="02020603050405020304" pitchFamily="18" charset="0"/>
                <a:cs typeface="Times New Roman" panose="02020603050405020304" pitchFamily="18" charset="0"/>
              </a:rPr>
              <a:t> </a:t>
            </a:r>
            <a:endParaRPr lang="it-IT" sz="3600"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11</a:t>
            </a:fld>
            <a:endParaRPr lang="it-IT"/>
          </a:p>
        </p:txBody>
      </p:sp>
      <p:sp>
        <p:nvSpPr>
          <p:cNvPr id="7" name="CasellaDiTesto 6"/>
          <p:cNvSpPr txBox="1"/>
          <p:nvPr/>
        </p:nvSpPr>
        <p:spPr>
          <a:xfrm>
            <a:off x="3923928" y="1268760"/>
            <a:ext cx="4869811" cy="4524315"/>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Distillazione in corrente di vapore continua separazione</a:t>
            </a:r>
            <a:r>
              <a:rPr lang="it-IT" sz="2400" dirty="0" smtClean="0">
                <a:latin typeface="Times New Roman" panose="02020603050405020304" pitchFamily="18" charset="0"/>
                <a:cs typeface="Times New Roman" panose="02020603050405020304" pitchFamily="18" charset="0"/>
              </a:rPr>
              <a:t>:</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1h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2h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a:t>
            </a:r>
            <a:r>
              <a:rPr lang="it-IT" sz="2400" dirty="0" smtClean="0">
                <a:latin typeface="Times New Roman" panose="02020603050405020304" pitchFamily="18" charset="0"/>
                <a:cs typeface="Times New Roman" panose="02020603050405020304" pitchFamily="18" charset="0"/>
                <a:sym typeface="Wingdings" pitchFamily="2" charset="2"/>
              </a:rPr>
              <a:t>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3h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a:t>
            </a:r>
            <a:r>
              <a:rPr lang="it-IT" sz="2400" dirty="0" smtClean="0">
                <a:latin typeface="Times New Roman" panose="02020603050405020304" pitchFamily="18" charset="0"/>
                <a:cs typeface="Times New Roman" panose="02020603050405020304" pitchFamily="18" charset="0"/>
                <a:sym typeface="Wingdings" pitchFamily="2" charset="2"/>
              </a:rPr>
              <a:t>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6h </a:t>
            </a:r>
            <a:r>
              <a:rPr lang="it-IT" sz="2400" dirty="0" err="1" smtClean="0">
                <a:latin typeface="Times New Roman" panose="02020603050405020304" pitchFamily="18" charset="0"/>
                <a:cs typeface="Times New Roman" panose="02020603050405020304" pitchFamily="18" charset="0"/>
              </a:rPr>
              <a:t>--</a:t>
            </a:r>
            <a:r>
              <a:rPr lang="it-IT" sz="2400" dirty="0" smtClean="0">
                <a:latin typeface="Times New Roman" panose="02020603050405020304" pitchFamily="18" charset="0"/>
                <a:cs typeface="Times New Roman" panose="02020603050405020304" pitchFamily="18" charset="0"/>
                <a:sym typeface="Wingdings" pitchFamily="2" charset="2"/>
              </a:rPr>
              <a:t> </a:t>
            </a:r>
            <a:r>
              <a:rPr lang="it-IT" sz="2400" dirty="0" smtClean="0">
                <a:latin typeface="Times New Roman" panose="02020603050405020304" pitchFamily="18" charset="0"/>
                <a:cs typeface="Times New Roman" panose="02020603050405020304" pitchFamily="18" charset="0"/>
                <a:sym typeface="Wingdings" pitchFamily="2" charset="2"/>
              </a:rPr>
              <a:t>24h</a:t>
            </a:r>
            <a:endParaRPr lang="it-IT" sz="2400" dirty="0" smtClean="0">
              <a:latin typeface="Times New Roman" panose="02020603050405020304" pitchFamily="18" charset="0"/>
              <a:cs typeface="Times New Roman" panose="02020603050405020304" pitchFamily="18" charset="0"/>
            </a:endParaRP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24h</a:t>
            </a:r>
            <a:endParaRPr lang="it-IT" sz="2400" dirty="0">
              <a:latin typeface="Times New Roman" panose="02020603050405020304" pitchFamily="18" charset="0"/>
              <a:cs typeface="Times New Roman" panose="02020603050405020304" pitchFamily="18" charset="0"/>
            </a:endParaRPr>
          </a:p>
        </p:txBody>
      </p:sp>
      <p:pic>
        <p:nvPicPr>
          <p:cNvPr id="8" name="Immagine 7" descr="clevenger-apparatus-250x250.png"/>
          <p:cNvPicPr>
            <a:picLocks noChangeAspect="1"/>
          </p:cNvPicPr>
          <p:nvPr/>
        </p:nvPicPr>
        <p:blipFill>
          <a:blip r:embed="rId3" cstate="print"/>
          <a:stretch>
            <a:fillRect/>
          </a:stretch>
        </p:blipFill>
        <p:spPr>
          <a:xfrm>
            <a:off x="467544" y="1484784"/>
            <a:ext cx="3203848" cy="4248472"/>
          </a:xfrm>
          <a:prstGeom prst="rect">
            <a:avLst/>
          </a:prstGeom>
        </p:spPr>
      </p:pic>
      <p:sp>
        <p:nvSpPr>
          <p:cNvPr id="9" name="CasellaDiTesto 8"/>
          <p:cNvSpPr txBox="1"/>
          <p:nvPr/>
        </p:nvSpPr>
        <p:spPr>
          <a:xfrm>
            <a:off x="539552" y="5877272"/>
            <a:ext cx="2952328" cy="369332"/>
          </a:xfrm>
          <a:prstGeom prst="rect">
            <a:avLst/>
          </a:prstGeom>
          <a:noFill/>
        </p:spPr>
        <p:txBody>
          <a:bodyPr wrap="square" rtlCol="0">
            <a:spAutoFit/>
          </a:bodyPr>
          <a:lstStyle/>
          <a:p>
            <a:r>
              <a:rPr lang="it-IT" b="1" dirty="0" smtClean="0">
                <a:latin typeface="Times New Roman" panose="02020603050405020304" pitchFamily="18" charset="0"/>
                <a:cs typeface="Times New Roman" panose="02020603050405020304" pitchFamily="18" charset="0"/>
              </a:rPr>
              <a:t>Apparato </a:t>
            </a:r>
            <a:r>
              <a:rPr lang="it-IT" b="1" dirty="0" err="1" smtClean="0">
                <a:latin typeface="Times New Roman" panose="02020603050405020304" pitchFamily="18" charset="0"/>
                <a:cs typeface="Times New Roman" panose="02020603050405020304" pitchFamily="18" charset="0"/>
              </a:rPr>
              <a:t>Clevenger</a:t>
            </a:r>
            <a:endParaRPr lang="it-IT"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4498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 y="1174750"/>
            <a:ext cx="8668072" cy="4876800"/>
          </a:xfrm>
        </p:spPr>
        <p:txBody>
          <a:bodyPr/>
          <a:lstStyle/>
          <a:p>
            <a:pPr marL="0" indent="0">
              <a:buNone/>
            </a:pPr>
            <a:r>
              <a:rPr lang="it-IT" dirty="0" smtClean="0">
                <a:latin typeface="Times New Roman" panose="02020603050405020304" pitchFamily="18" charset="0"/>
                <a:cs typeface="Times New Roman" panose="02020603050405020304" pitchFamily="18" charset="0"/>
              </a:rPr>
              <a:t>Determinazione grammi di </a:t>
            </a:r>
            <a:r>
              <a:rPr lang="it-IT" dirty="0" smtClean="0">
                <a:latin typeface="Times New Roman" panose="02020603050405020304" pitchFamily="18" charset="0"/>
                <a:cs typeface="Times New Roman" panose="02020603050405020304" pitchFamily="18" charset="0"/>
              </a:rPr>
              <a:t>olio estratto:</a:t>
            </a:r>
          </a:p>
          <a:p>
            <a:pPr marL="0" indent="0">
              <a:buNone/>
            </a:pPr>
            <a:endParaRPr lang="it-IT" dirty="0" smtClean="0">
              <a:latin typeface="Times New Roman" panose="02020603050405020304" pitchFamily="18" charset="0"/>
              <a:cs typeface="Times New Roman" panose="02020603050405020304" pitchFamily="18" charset="0"/>
            </a:endParaRPr>
          </a:p>
          <a:p>
            <a:pPr marL="0" indent="0">
              <a:buNone/>
            </a:pPr>
            <a:r>
              <a:rPr lang="it-IT" dirty="0" smtClean="0"/>
              <a:t>resa % </a:t>
            </a:r>
            <a:r>
              <a:rPr lang="it-IT" dirty="0" smtClean="0"/>
              <a:t>=</a:t>
            </a:r>
            <a:endParaRPr lang="it-IT" dirty="0" smtClean="0"/>
          </a:p>
          <a:p>
            <a:pPr marL="0" indent="0">
              <a:buNone/>
            </a:pPr>
            <a:endParaRPr lang="it-IT" dirty="0" smtClean="0"/>
          </a:p>
          <a:p>
            <a:pPr marL="0" indent="0">
              <a:buNone/>
            </a:pPr>
            <a:endParaRPr lang="it-IT"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12</a:t>
            </a:fld>
            <a:endParaRPr lang="it-IT"/>
          </a:p>
        </p:txBody>
      </p:sp>
      <p:sp>
        <p:nvSpPr>
          <p:cNvPr id="6" name="Titolo 1"/>
          <p:cNvSpPr>
            <a:spLocks noGrp="1"/>
          </p:cNvSpPr>
          <p:nvPr>
            <p:ph type="title"/>
          </p:nvPr>
        </p:nvSpPr>
        <p:spPr>
          <a:xfrm>
            <a:off x="1139556" y="188640"/>
            <a:ext cx="6000792" cy="576833"/>
          </a:xfrm>
        </p:spPr>
        <p:txBody>
          <a:bodyPr/>
          <a:lstStyle/>
          <a:p>
            <a:r>
              <a:rPr lang="it-IT" sz="3600" dirty="0" smtClean="0">
                <a:latin typeface="Times New Roman" panose="02020603050405020304" pitchFamily="18" charset="0"/>
                <a:cs typeface="Times New Roman" panose="02020603050405020304" pitchFamily="18" charset="0"/>
              </a:rPr>
              <a:t>Procedura</a:t>
            </a:r>
            <a:r>
              <a:rPr lang="it-IT" dirty="0" smtClean="0">
                <a:latin typeface="Times New Roman" panose="02020603050405020304" pitchFamily="18" charset="0"/>
                <a:cs typeface="Times New Roman" panose="02020603050405020304" pitchFamily="18" charset="0"/>
              </a:rPr>
              <a:t> </a:t>
            </a:r>
            <a:r>
              <a:rPr lang="it-IT" sz="3600" dirty="0" smtClean="0">
                <a:latin typeface="Times New Roman" panose="02020603050405020304" pitchFamily="18" charset="0"/>
                <a:cs typeface="Times New Roman" panose="02020603050405020304" pitchFamily="18" charset="0"/>
              </a:rPr>
              <a:t>analitica </a:t>
            </a:r>
            <a:endParaRPr lang="it-IT" sz="3600" dirty="0">
              <a:latin typeface="Times New Roman" panose="02020603050405020304" pitchFamily="18" charset="0"/>
              <a:cs typeface="Times New Roman" panose="02020603050405020304" pitchFamily="18" charset="0"/>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740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3981450" cy="752475"/>
          </a:xfrm>
          <a:prstGeom prst="rect">
            <a:avLst/>
          </a:prstGeom>
          <a:noFill/>
        </p:spPr>
      </p:pic>
    </p:spTree>
    <p:extLst>
      <p:ext uri="{BB962C8B-B14F-4D97-AF65-F5344CB8AC3E}">
        <p14:creationId xmlns:p14="http://schemas.microsoft.com/office/powerpoint/2010/main" xmlns="" val="3426705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13</a:t>
            </a:fld>
            <a:endParaRPr lang="it-IT"/>
          </a:p>
        </p:txBody>
      </p:sp>
      <p:sp>
        <p:nvSpPr>
          <p:cNvPr id="9" name="Titolo 1"/>
          <p:cNvSpPr>
            <a:spLocks noGrp="1"/>
          </p:cNvSpPr>
          <p:nvPr>
            <p:ph type="title" idx="4294967295"/>
          </p:nvPr>
        </p:nvSpPr>
        <p:spPr>
          <a:xfrm>
            <a:off x="1198996" y="188640"/>
            <a:ext cx="6000750" cy="576833"/>
          </a:xfrm>
        </p:spPr>
        <p:txBody>
          <a:bodyPr/>
          <a:lstStyle/>
          <a:p>
            <a:endParaRPr lang="it-IT" sz="3600" dirty="0">
              <a:solidFill>
                <a:srgbClr val="FFC000"/>
              </a:solidFill>
              <a:latin typeface="Times New Roman" panose="02020603050405020304" pitchFamily="18" charset="0"/>
              <a:cs typeface="Times New Roman" panose="02020603050405020304" pitchFamily="18" charset="0"/>
            </a:endParaRPr>
          </a:p>
        </p:txBody>
      </p:sp>
      <p:graphicFrame>
        <p:nvGraphicFramePr>
          <p:cNvPr id="14" name="Tabella 13"/>
          <p:cNvGraphicFramePr>
            <a:graphicFrameLocks noGrp="1"/>
          </p:cNvGraphicFramePr>
          <p:nvPr/>
        </p:nvGraphicFramePr>
        <p:xfrm>
          <a:off x="1403647" y="1396998"/>
          <a:ext cx="6840760" cy="4840322"/>
        </p:xfrm>
        <a:graphic>
          <a:graphicData uri="http://schemas.openxmlformats.org/drawingml/2006/table">
            <a:tbl>
              <a:tblPr/>
              <a:tblGrid>
                <a:gridCol w="1101371"/>
                <a:gridCol w="1101371"/>
                <a:gridCol w="808236"/>
                <a:gridCol w="737770"/>
                <a:gridCol w="808236"/>
                <a:gridCol w="808236"/>
                <a:gridCol w="737770"/>
                <a:gridCol w="737770"/>
              </a:tblGrid>
              <a:tr h="172869">
                <a:tc>
                  <a:txBody>
                    <a:bodyPr/>
                    <a:lstStyle/>
                    <a:p>
                      <a:pPr algn="ctr">
                        <a:lnSpc>
                          <a:spcPct val="115000"/>
                        </a:lnSpc>
                        <a:spcAft>
                          <a:spcPts val="0"/>
                        </a:spcAft>
                      </a:pPr>
                      <a:r>
                        <a:rPr lang="it-IT" sz="800" b="1">
                          <a:solidFill>
                            <a:srgbClr val="365F91"/>
                          </a:solidFill>
                          <a:latin typeface="Times New Roman"/>
                          <a:ea typeface="Times New Roman"/>
                          <a:cs typeface="Times New Roman"/>
                        </a:rPr>
                        <a:t>Quantità</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800" b="1">
                          <a:solidFill>
                            <a:srgbClr val="365F91"/>
                          </a:solidFill>
                          <a:latin typeface="Times New Roman"/>
                          <a:ea typeface="Times New Roman"/>
                          <a:cs typeface="Times New Roman"/>
                        </a:rPr>
                        <a:t> </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800" b="1">
                          <a:solidFill>
                            <a:srgbClr val="000000"/>
                          </a:solidFill>
                          <a:latin typeface="Times New Roman"/>
                          <a:ea typeface="Times New Roman"/>
                          <a:cs typeface="Times New Roman"/>
                        </a:rPr>
                        <a:t>6000</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800" b="1">
                          <a:solidFill>
                            <a:srgbClr val="000000"/>
                          </a:solidFill>
                          <a:latin typeface="Times New Roman"/>
                          <a:ea typeface="Times New Roman"/>
                          <a:cs typeface="Times New Roman"/>
                        </a:rPr>
                        <a:t>300</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800" b="1">
                          <a:solidFill>
                            <a:srgbClr val="000000"/>
                          </a:solidFill>
                          <a:latin typeface="Times New Roman"/>
                          <a:ea typeface="Times New Roman"/>
                          <a:cs typeface="Times New Roman"/>
                        </a:rPr>
                        <a:t>300</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800" b="1">
                          <a:solidFill>
                            <a:srgbClr val="000000"/>
                          </a:solidFill>
                          <a:latin typeface="Times New Roman"/>
                          <a:ea typeface="Times New Roman"/>
                          <a:cs typeface="Times New Roman"/>
                        </a:rPr>
                        <a:t>3000</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800" b="1">
                          <a:solidFill>
                            <a:srgbClr val="000000"/>
                          </a:solidFill>
                          <a:latin typeface="Times New Roman"/>
                          <a:ea typeface="Times New Roman"/>
                          <a:cs typeface="Times New Roman"/>
                        </a:rPr>
                        <a:t>300</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it-IT" sz="800" b="1">
                          <a:solidFill>
                            <a:srgbClr val="000000"/>
                          </a:solidFill>
                          <a:latin typeface="Times New Roman"/>
                          <a:ea typeface="Times New Roman"/>
                          <a:cs typeface="Times New Roman"/>
                        </a:rPr>
                        <a:t>300</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18605">
                <a:tc>
                  <a:txBody>
                    <a:bodyPr/>
                    <a:lstStyle/>
                    <a:p>
                      <a:pPr algn="ctr">
                        <a:lnSpc>
                          <a:spcPct val="115000"/>
                        </a:lnSpc>
                        <a:spcAft>
                          <a:spcPts val="0"/>
                        </a:spcAft>
                      </a:pPr>
                      <a:r>
                        <a:rPr lang="it-IT" sz="800" b="1">
                          <a:solidFill>
                            <a:srgbClr val="000000"/>
                          </a:solidFill>
                          <a:latin typeface="Times New Roman"/>
                          <a:ea typeface="Times New Roman"/>
                          <a:cs typeface="Times New Roman"/>
                        </a:rPr>
                        <a:t>Pianta</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ore</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C.V. Frazionata</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C.V. Continua</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C.V. Continua</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H.D. Frazionata</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H.D Continua</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H.D Continua</a:t>
                      </a:r>
                      <a:endParaRPr lang="it-IT" sz="800">
                        <a:solidFill>
                          <a:srgbClr val="365F91"/>
                        </a:solidFill>
                        <a:latin typeface="Calibri"/>
                        <a:ea typeface="Calibri"/>
                        <a:cs typeface="Times New Roman"/>
                      </a:endParaRPr>
                    </a:p>
                  </a:txBody>
                  <a:tcPr marL="47329" marR="47329"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345736">
                <a:tc>
                  <a:txBody>
                    <a:bodyPr/>
                    <a:lstStyle/>
                    <a:p>
                      <a:pPr algn="ctr">
                        <a:lnSpc>
                          <a:spcPct val="115000"/>
                        </a:lnSpc>
                        <a:spcAft>
                          <a:spcPts val="0"/>
                        </a:spcAft>
                      </a:pPr>
                      <a:r>
                        <a:rPr lang="it-IT" sz="800" b="1">
                          <a:solidFill>
                            <a:srgbClr val="000000"/>
                          </a:solidFill>
                          <a:latin typeface="Times New Roman"/>
                          <a:ea typeface="Times New Roman"/>
                          <a:cs typeface="Times New Roman"/>
                        </a:rPr>
                        <a:t> </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endParaRPr lang="it-IT" sz="800">
                        <a:solidFill>
                          <a:srgbClr val="365F91"/>
                        </a:solidFill>
                        <a:latin typeface="Calibri"/>
                      </a:endParaRPr>
                    </a:p>
                  </a:txBody>
                  <a:tcPr marL="47329" marR="47329" marT="0" marB="0">
                    <a:lnL>
                      <a:noFill/>
                    </a:lnL>
                    <a:lnR>
                      <a:noFill/>
                    </a:lnR>
                    <a:lnT>
                      <a:noFill/>
                    </a:lnT>
                    <a:lnB>
                      <a:noFill/>
                    </a:lnB>
                  </a:tcPr>
                </a:tc>
                <a:tc>
                  <a:txBody>
                    <a:bodyPr/>
                    <a:lstStyle/>
                    <a:p>
                      <a:endParaRPr lang="it-IT" sz="800">
                        <a:solidFill>
                          <a:srgbClr val="365F91"/>
                        </a:solidFill>
                        <a:latin typeface="Calibri"/>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0 --&gt; xh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xh --&gt; 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endParaRPr lang="it-IT" sz="800">
                        <a:solidFill>
                          <a:srgbClr val="365F91"/>
                        </a:solidFill>
                        <a:latin typeface="Calibri"/>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0 --&gt; xh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xh --&gt; 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r>
              <a:tr h="172869">
                <a:tc rowSpan="5">
                  <a:txBody>
                    <a:bodyPr/>
                    <a:lstStyle/>
                    <a:p>
                      <a:pPr algn="ctr">
                        <a:lnSpc>
                          <a:spcPct val="115000"/>
                        </a:lnSpc>
                        <a:spcAft>
                          <a:spcPts val="0"/>
                        </a:spcAft>
                      </a:pPr>
                      <a:r>
                        <a:rPr lang="it-IT" sz="800" b="1">
                          <a:solidFill>
                            <a:srgbClr val="365F91"/>
                          </a:solidFill>
                          <a:latin typeface="Times New Roman"/>
                          <a:ea typeface="Times New Roman"/>
                          <a:cs typeface="Times New Roman"/>
                        </a:rPr>
                        <a:t>Menta S.</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1,1776</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0,0484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0,0859</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0,8653</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0,2374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0,1139</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2h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1,8869</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0,2564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0,4567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0,3505</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0,1777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0,0552</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3h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1,1273</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0,2324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0,0950</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0,1600</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0,4307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0,0925</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6h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2,2650</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0,3111</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0,3111</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0,2543</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0,4157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0,0487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1,0479</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0,0896</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0,0896</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0,0203</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0,1354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000000"/>
                          </a:solidFill>
                          <a:latin typeface="Times New Roman"/>
                          <a:ea typeface="Times New Roman"/>
                          <a:cs typeface="Times New Roman"/>
                        </a:rPr>
                        <a:t>0,1354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r>
              <a:tr h="172869">
                <a:tc>
                  <a:txBody>
                    <a:bodyPr/>
                    <a:lstStyle/>
                    <a:p>
                      <a:pPr algn="ctr">
                        <a:lnSpc>
                          <a:spcPct val="115000"/>
                        </a:lnSpc>
                        <a:spcAft>
                          <a:spcPts val="0"/>
                        </a:spcAft>
                      </a:pPr>
                      <a:r>
                        <a:rPr lang="it-IT" sz="800" b="1">
                          <a:solidFill>
                            <a:srgbClr val="365F91"/>
                          </a:solidFill>
                          <a:latin typeface="Times New Roman"/>
                          <a:ea typeface="Times New Roman"/>
                          <a:cs typeface="Times New Roman"/>
                        </a:rPr>
                        <a:t> </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gridSpan="7">
                  <a:txBody>
                    <a:bodyPr/>
                    <a:lstStyle/>
                    <a:p>
                      <a:pPr algn="ctr">
                        <a:lnSpc>
                          <a:spcPct val="115000"/>
                        </a:lnSpc>
                        <a:spcAft>
                          <a:spcPts val="0"/>
                        </a:spcAft>
                      </a:pPr>
                      <a:r>
                        <a:rPr lang="it-IT" sz="800">
                          <a:solidFill>
                            <a:srgbClr val="365F91"/>
                          </a:solidFill>
                          <a:latin typeface="Times New Roman"/>
                          <a:ea typeface="Times New Roman"/>
                          <a:cs typeface="Times New Roman"/>
                        </a:rPr>
                        <a:t>Resa per Kg di pianta</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45736">
                <a:tc>
                  <a:txBody>
                    <a:bodyPr/>
                    <a:lstStyle/>
                    <a:p>
                      <a:pPr algn="ctr">
                        <a:lnSpc>
                          <a:spcPct val="115000"/>
                        </a:lnSpc>
                        <a:spcAft>
                          <a:spcPts val="0"/>
                        </a:spcAft>
                      </a:pPr>
                      <a:r>
                        <a:rPr lang="it-IT" sz="800" b="1">
                          <a:solidFill>
                            <a:srgbClr val="365F91"/>
                          </a:solidFill>
                          <a:latin typeface="Times New Roman"/>
                          <a:ea typeface="Times New Roman"/>
                          <a:cs typeface="Times New Roman"/>
                        </a:rPr>
                        <a:t> </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endParaRPr lang="it-IT" sz="800">
                        <a:solidFill>
                          <a:srgbClr val="365F91"/>
                        </a:solidFill>
                        <a:latin typeface="Calibri"/>
                      </a:endParaRPr>
                    </a:p>
                  </a:txBody>
                  <a:tcPr marL="47329" marR="47329" marT="0" marB="0">
                    <a:lnL>
                      <a:noFill/>
                    </a:lnL>
                    <a:lnR>
                      <a:noFill/>
                    </a:lnR>
                    <a:lnT>
                      <a:noFill/>
                    </a:lnT>
                    <a:lnB>
                      <a:noFill/>
                    </a:lnB>
                    <a:solidFill>
                      <a:srgbClr val="D3DFEE"/>
                    </a:solidFill>
                  </a:tcPr>
                </a:tc>
                <a:tc>
                  <a:txBody>
                    <a:bodyPr/>
                    <a:lstStyle/>
                    <a:p>
                      <a:endParaRPr lang="it-IT" sz="800">
                        <a:solidFill>
                          <a:srgbClr val="365F91"/>
                        </a:solidFill>
                        <a:latin typeface="Calibri"/>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0 --&gt; xh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xh --&gt; 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endParaRPr lang="it-IT" sz="800">
                        <a:solidFill>
                          <a:srgbClr val="365F91"/>
                        </a:solidFill>
                        <a:latin typeface="Calibri"/>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0 --&gt; xh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xh --&gt; 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r>
              <a:tr h="172869">
                <a:tc rowSpan="5">
                  <a:txBody>
                    <a:bodyPr/>
                    <a:lstStyle/>
                    <a:p>
                      <a:pPr algn="ctr">
                        <a:lnSpc>
                          <a:spcPct val="115000"/>
                        </a:lnSpc>
                        <a:spcAft>
                          <a:spcPts val="0"/>
                        </a:spcAft>
                      </a:pPr>
                      <a:r>
                        <a:rPr lang="it-IT" sz="800" b="1">
                          <a:solidFill>
                            <a:srgbClr val="365F91"/>
                          </a:solidFill>
                          <a:latin typeface="Times New Roman"/>
                          <a:ea typeface="Times New Roman"/>
                          <a:cs typeface="Times New Roman"/>
                        </a:rPr>
                        <a:t>Menta S.</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0,196</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0,161</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0,286</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0,288</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0,791</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0,380</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2h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0,314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0,855</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1,522</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0,117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0,592</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0,184</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3h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0,188</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0,775</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0,317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0,053</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1,436</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0,308</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6h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0,378</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1,037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1,037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0,085</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1,386</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0,162</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0,175</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FF0000"/>
                          </a:solidFill>
                          <a:latin typeface="Times New Roman"/>
                          <a:ea typeface="Times New Roman"/>
                          <a:cs typeface="Times New Roman"/>
                        </a:rPr>
                        <a:t>0,299</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FF0000"/>
                          </a:solidFill>
                          <a:latin typeface="Times New Roman"/>
                          <a:ea typeface="Times New Roman"/>
                          <a:cs typeface="Times New Roman"/>
                        </a:rPr>
                        <a:t>0,299</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FF0000"/>
                          </a:solidFill>
                          <a:latin typeface="Times New Roman"/>
                          <a:ea typeface="Times New Roman"/>
                          <a:cs typeface="Times New Roman"/>
                        </a:rPr>
                        <a:t>0,007</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FF0000"/>
                          </a:solidFill>
                          <a:latin typeface="Times New Roman"/>
                          <a:ea typeface="Times New Roman"/>
                          <a:cs typeface="Times New Roman"/>
                        </a:rPr>
                        <a:t>0,451</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FF0000"/>
                          </a:solidFill>
                          <a:latin typeface="Times New Roman"/>
                          <a:ea typeface="Times New Roman"/>
                          <a:cs typeface="Times New Roman"/>
                        </a:rPr>
                        <a:t>0,451</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r>
              <a:tr h="172869">
                <a:tc>
                  <a:txBody>
                    <a:bodyPr/>
                    <a:lstStyle/>
                    <a:p>
                      <a:pPr algn="ctr">
                        <a:lnSpc>
                          <a:spcPct val="115000"/>
                        </a:lnSpc>
                        <a:spcAft>
                          <a:spcPts val="0"/>
                        </a:spcAft>
                      </a:pPr>
                      <a:r>
                        <a:rPr lang="it-IT" sz="800" b="1">
                          <a:solidFill>
                            <a:srgbClr val="365F91"/>
                          </a:solidFill>
                          <a:latin typeface="Times New Roman"/>
                          <a:ea typeface="Times New Roman"/>
                          <a:cs typeface="Times New Roman"/>
                        </a:rPr>
                        <a:t> </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gridSpan="7">
                  <a:txBody>
                    <a:bodyPr/>
                    <a:lstStyle/>
                    <a:p>
                      <a:pPr algn="ctr">
                        <a:lnSpc>
                          <a:spcPct val="115000"/>
                        </a:lnSpc>
                        <a:spcAft>
                          <a:spcPts val="0"/>
                        </a:spcAft>
                      </a:pPr>
                      <a:r>
                        <a:rPr lang="it-IT" sz="800">
                          <a:solidFill>
                            <a:srgbClr val="365F91"/>
                          </a:solidFill>
                          <a:latin typeface="Times New Roman"/>
                          <a:ea typeface="Times New Roman"/>
                          <a:cs typeface="Times New Roman"/>
                        </a:rPr>
                        <a:t>Confronto resa % olio essenziale</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45736">
                <a:tc>
                  <a:txBody>
                    <a:bodyPr/>
                    <a:lstStyle/>
                    <a:p>
                      <a:pPr algn="ctr">
                        <a:lnSpc>
                          <a:spcPct val="115000"/>
                        </a:lnSpc>
                        <a:spcAft>
                          <a:spcPts val="0"/>
                        </a:spcAft>
                      </a:pPr>
                      <a:r>
                        <a:rPr lang="it-IT" sz="800" b="1">
                          <a:solidFill>
                            <a:srgbClr val="365F91"/>
                          </a:solidFill>
                          <a:latin typeface="Times New Roman"/>
                          <a:ea typeface="Times New Roman"/>
                          <a:cs typeface="Times New Roman"/>
                        </a:rPr>
                        <a:t> </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endParaRPr lang="it-IT" sz="800">
                        <a:solidFill>
                          <a:srgbClr val="365F91"/>
                        </a:solidFill>
                        <a:latin typeface="Calibri"/>
                      </a:endParaRPr>
                    </a:p>
                  </a:txBody>
                  <a:tcPr marL="47329" marR="47329" marT="0" marB="0">
                    <a:lnL>
                      <a:noFill/>
                    </a:lnL>
                    <a:lnR>
                      <a:noFill/>
                    </a:lnR>
                    <a:lnT>
                      <a:noFill/>
                    </a:lnT>
                    <a:lnB>
                      <a:noFill/>
                    </a:lnB>
                  </a:tcPr>
                </a:tc>
                <a:tc>
                  <a:txBody>
                    <a:bodyPr/>
                    <a:lstStyle/>
                    <a:p>
                      <a:endParaRPr lang="it-IT" sz="800">
                        <a:solidFill>
                          <a:srgbClr val="365F91"/>
                        </a:solidFill>
                        <a:latin typeface="Calibri"/>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0 --&gt; xh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xh --&gt; 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endParaRPr lang="it-IT" sz="800">
                        <a:solidFill>
                          <a:srgbClr val="365F91"/>
                        </a:solidFill>
                        <a:latin typeface="Calibri"/>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0 --&gt; xh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xh --&gt; 24h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r>
              <a:tr h="172869">
                <a:tc rowSpan="5">
                  <a:txBody>
                    <a:bodyPr/>
                    <a:lstStyle/>
                    <a:p>
                      <a:pPr algn="ctr">
                        <a:lnSpc>
                          <a:spcPct val="115000"/>
                        </a:lnSpc>
                        <a:spcAft>
                          <a:spcPts val="0"/>
                        </a:spcAft>
                      </a:pPr>
                      <a:r>
                        <a:rPr lang="it-IT" sz="800" b="1">
                          <a:solidFill>
                            <a:srgbClr val="365F91"/>
                          </a:solidFill>
                          <a:latin typeface="Times New Roman"/>
                          <a:ea typeface="Times New Roman"/>
                          <a:cs typeface="Times New Roman"/>
                        </a:rPr>
                        <a:t>Menta S.</a:t>
                      </a:r>
                      <a:endParaRPr lang="it-IT" sz="800">
                        <a:solidFill>
                          <a:srgbClr val="365F91"/>
                        </a:solidFill>
                        <a:latin typeface="Calibri"/>
                        <a:ea typeface="Calibri"/>
                        <a:cs typeface="Times New Roman"/>
                      </a:endParaRPr>
                    </a:p>
                  </a:txBody>
                  <a:tcPr marL="47329" marR="47329"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1h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15,6915</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26,4915</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73,5085</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52,4297</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14,6985</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46,4307</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2h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40,8344</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26,4466</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73,5534</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73,6670</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29,6103</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21,3461</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3h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55,8557</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41,5148</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58,4852</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83,3616</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14,4229</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54,7199</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solidFill>
                      <a:srgbClr val="D3DFEE"/>
                    </a:solidFill>
                  </a:tcPr>
                </a:tc>
              </a:tr>
              <a:tr h="172869">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6h</a:t>
                      </a:r>
                      <a:endParaRPr lang="it-IT" sz="800">
                        <a:solidFill>
                          <a:srgbClr val="365F91"/>
                        </a:solidFill>
                        <a:latin typeface="Calibri"/>
                        <a:ea typeface="Calibri"/>
                        <a:cs typeface="Times New Roman"/>
                      </a:endParaRPr>
                    </a:p>
                  </a:txBody>
                  <a:tcPr marL="47329" marR="47329" marT="0" marB="0">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86,0368</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33,3333</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66,6667</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98,7700</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18,5218</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c>
                  <a:txBody>
                    <a:bodyPr/>
                    <a:lstStyle/>
                    <a:p>
                      <a:pPr algn="ctr">
                        <a:lnSpc>
                          <a:spcPct val="115000"/>
                        </a:lnSpc>
                        <a:spcAft>
                          <a:spcPts val="0"/>
                        </a:spcAft>
                      </a:pPr>
                      <a:r>
                        <a:rPr lang="it-IT" sz="800">
                          <a:solidFill>
                            <a:srgbClr val="365F91"/>
                          </a:solidFill>
                          <a:latin typeface="Times New Roman"/>
                          <a:ea typeface="Calibri"/>
                          <a:cs typeface="Times New Roman"/>
                        </a:rPr>
                        <a:t>52,6836</a:t>
                      </a:r>
                      <a:endParaRPr lang="it-IT" sz="800">
                        <a:solidFill>
                          <a:srgbClr val="365F91"/>
                        </a:solidFill>
                        <a:latin typeface="Calibri"/>
                        <a:ea typeface="Calibri"/>
                        <a:cs typeface="Times New Roman"/>
                      </a:endParaRPr>
                    </a:p>
                  </a:txBody>
                  <a:tcPr marL="47329" marR="47329" marT="0" marB="0" anchor="b">
                    <a:lnL>
                      <a:noFill/>
                    </a:lnL>
                    <a:lnR>
                      <a:noFill/>
                    </a:lnR>
                    <a:lnT>
                      <a:noFill/>
                    </a:lnT>
                    <a:lnB>
                      <a:noFill/>
                    </a:lnB>
                  </a:tcPr>
                </a:tc>
              </a:tr>
              <a:tr h="345736">
                <a:tc vMerge="1">
                  <a:txBody>
                    <a:bodyPr/>
                    <a:lstStyle/>
                    <a:p>
                      <a:endParaRPr lang="it-IT"/>
                    </a:p>
                  </a:txBody>
                  <a:tcPr/>
                </a:tc>
                <a:tc>
                  <a:txBody>
                    <a:bodyPr/>
                    <a:lstStyle/>
                    <a:p>
                      <a:pPr algn="ctr">
                        <a:lnSpc>
                          <a:spcPct val="115000"/>
                        </a:lnSpc>
                        <a:spcAft>
                          <a:spcPts val="0"/>
                        </a:spcAft>
                      </a:pPr>
                      <a:r>
                        <a:rPr lang="it-IT" sz="800">
                          <a:solidFill>
                            <a:srgbClr val="365F91"/>
                          </a:solidFill>
                          <a:latin typeface="Times New Roman"/>
                          <a:ea typeface="Times New Roman"/>
                          <a:cs typeface="Times New Roman"/>
                        </a:rPr>
                        <a:t>24h</a:t>
                      </a:r>
                      <a:endParaRPr lang="it-IT" sz="800">
                        <a:solidFill>
                          <a:srgbClr val="365F91"/>
                        </a:solidFill>
                        <a:latin typeface="Calibri"/>
                        <a:ea typeface="Calibri"/>
                        <a:cs typeface="Times New Roman"/>
                      </a:endParaRPr>
                    </a:p>
                  </a:txBody>
                  <a:tcPr marL="47329" marR="47329"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100,0000</a:t>
                      </a:r>
                      <a:endParaRPr lang="it-IT" sz="800">
                        <a:solidFill>
                          <a:srgbClr val="365F91"/>
                        </a:solidFill>
                        <a:latin typeface="Calibri"/>
                        <a:ea typeface="Calibri"/>
                        <a:cs typeface="Times New Roman"/>
                      </a:endParaRPr>
                    </a:p>
                  </a:txBody>
                  <a:tcPr marL="47329" marR="47329"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100,0000</a:t>
                      </a:r>
                      <a:endParaRPr lang="it-IT" sz="800">
                        <a:solidFill>
                          <a:srgbClr val="365F91"/>
                        </a:solidFill>
                        <a:latin typeface="Calibri"/>
                        <a:ea typeface="Calibri"/>
                        <a:cs typeface="Times New Roman"/>
                      </a:endParaRPr>
                    </a:p>
                  </a:txBody>
                  <a:tcPr marL="47329" marR="47329"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100,0000</a:t>
                      </a:r>
                      <a:endParaRPr lang="it-IT" sz="800">
                        <a:solidFill>
                          <a:srgbClr val="365F91"/>
                        </a:solidFill>
                        <a:latin typeface="Calibri"/>
                        <a:ea typeface="Calibri"/>
                        <a:cs typeface="Times New Roman"/>
                      </a:endParaRPr>
                    </a:p>
                  </a:txBody>
                  <a:tcPr marL="47329" marR="47329"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100,0000</a:t>
                      </a:r>
                      <a:endParaRPr lang="it-IT" sz="800">
                        <a:solidFill>
                          <a:srgbClr val="365F91"/>
                        </a:solidFill>
                        <a:latin typeface="Calibri"/>
                        <a:ea typeface="Calibri"/>
                        <a:cs typeface="Times New Roman"/>
                      </a:endParaRPr>
                    </a:p>
                  </a:txBody>
                  <a:tcPr marL="47329" marR="47329"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800">
                          <a:solidFill>
                            <a:srgbClr val="365F91"/>
                          </a:solidFill>
                          <a:latin typeface="Times New Roman"/>
                          <a:ea typeface="Calibri"/>
                          <a:cs typeface="Times New Roman"/>
                        </a:rPr>
                        <a:t>100,0000</a:t>
                      </a:r>
                      <a:endParaRPr lang="it-IT" sz="800">
                        <a:solidFill>
                          <a:srgbClr val="365F91"/>
                        </a:solidFill>
                        <a:latin typeface="Calibri"/>
                        <a:ea typeface="Calibri"/>
                        <a:cs typeface="Times New Roman"/>
                      </a:endParaRPr>
                    </a:p>
                  </a:txBody>
                  <a:tcPr marL="47329" marR="47329"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it-IT" sz="800" dirty="0">
                          <a:solidFill>
                            <a:srgbClr val="365F91"/>
                          </a:solidFill>
                          <a:latin typeface="Times New Roman"/>
                          <a:ea typeface="Calibri"/>
                          <a:cs typeface="Times New Roman"/>
                        </a:rPr>
                        <a:t>100,0000</a:t>
                      </a:r>
                      <a:endParaRPr lang="it-IT" sz="800" dirty="0">
                        <a:solidFill>
                          <a:srgbClr val="365F91"/>
                        </a:solidFill>
                        <a:latin typeface="Calibri"/>
                        <a:ea typeface="Calibri"/>
                        <a:cs typeface="Times New Roman"/>
                      </a:endParaRPr>
                    </a:p>
                  </a:txBody>
                  <a:tcPr marL="47329" marR="47329" marT="0" marB="0" anchor="b">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it-IT" sz="14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Mentha suaveolens</a:t>
            </a:r>
            <a:r>
              <a:rPr kumimoji="0" lang="it-IT"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fresca 6/09/2017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65411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14</a:t>
            </a:fld>
            <a:endParaRPr lang="it-IT"/>
          </a:p>
        </p:txBody>
      </p:sp>
      <p:sp>
        <p:nvSpPr>
          <p:cNvPr id="6" name="CasellaDiTesto 5"/>
          <p:cNvSpPr txBox="1"/>
          <p:nvPr/>
        </p:nvSpPr>
        <p:spPr>
          <a:xfrm>
            <a:off x="683568" y="1124744"/>
            <a:ext cx="7452320" cy="646331"/>
          </a:xfrm>
          <a:prstGeom prst="rect">
            <a:avLst/>
          </a:prstGeom>
          <a:noFill/>
        </p:spPr>
        <p:txBody>
          <a:bodyPr wrap="square" rtlCol="0">
            <a:spAutoFit/>
          </a:bodyPr>
          <a:lstStyle/>
          <a:p>
            <a:pPr algn="ctr"/>
            <a:r>
              <a:rPr lang="it-IT" b="1" dirty="0" smtClean="0"/>
              <a:t>Prima estrazione </a:t>
            </a:r>
            <a:r>
              <a:rPr lang="it-IT" b="1" i="1" dirty="0" err="1" smtClean="0"/>
              <a:t>mentha</a:t>
            </a:r>
            <a:r>
              <a:rPr lang="it-IT" b="1" i="1" dirty="0" smtClean="0"/>
              <a:t> </a:t>
            </a:r>
            <a:r>
              <a:rPr lang="it-IT" b="1" i="1" dirty="0" err="1" smtClean="0"/>
              <a:t>suaveolens</a:t>
            </a:r>
            <a:r>
              <a:rPr lang="it-IT" dirty="0" smtClean="0"/>
              <a:t> </a:t>
            </a:r>
            <a:r>
              <a:rPr lang="it-IT" b="1" dirty="0" smtClean="0"/>
              <a:t>fresca</a:t>
            </a:r>
            <a:endParaRPr lang="it-IT" dirty="0" smtClean="0"/>
          </a:p>
          <a:p>
            <a:pPr algn="ctr"/>
            <a:r>
              <a:rPr lang="it-IT" dirty="0" smtClean="0">
                <a:latin typeface="Times New Roman" pitchFamily="18" charset="0"/>
                <a:cs typeface="Times New Roman" pitchFamily="18" charset="0"/>
              </a:rPr>
              <a:t>.</a:t>
            </a:r>
            <a:endParaRPr lang="it-IT" dirty="0">
              <a:latin typeface="Times New Roman" pitchFamily="18" charset="0"/>
              <a:cs typeface="Times New Roman" pitchFamily="18" charset="0"/>
            </a:endParaRPr>
          </a:p>
        </p:txBody>
      </p:sp>
      <p:sp>
        <p:nvSpPr>
          <p:cNvPr id="11" name="Titolo 1"/>
          <p:cNvSpPr>
            <a:spLocks noGrp="1"/>
          </p:cNvSpPr>
          <p:nvPr>
            <p:ph type="title"/>
          </p:nvPr>
        </p:nvSpPr>
        <p:spPr>
          <a:xfrm>
            <a:off x="1187624" y="188640"/>
            <a:ext cx="6192688" cy="740031"/>
          </a:xfrm>
        </p:spPr>
        <p:txBody>
          <a:bodyPr/>
          <a:lstStyle/>
          <a:p>
            <a:r>
              <a:rPr lang="it-IT" sz="3600" dirty="0" smtClean="0">
                <a:latin typeface="Times New Roman" pitchFamily="18" charset="0"/>
                <a:cs typeface="Times New Roman" pitchFamily="18" charset="0"/>
              </a:rPr>
              <a:t>Risultati: resa dell’estrazione</a:t>
            </a:r>
            <a:endParaRPr lang="it-IT" sz="3600" dirty="0">
              <a:latin typeface="Times New Roman" pitchFamily="18" charset="0"/>
              <a:cs typeface="Times New Roman" pitchFamily="18" charset="0"/>
            </a:endParaRPr>
          </a:p>
        </p:txBody>
      </p:sp>
      <p:graphicFrame>
        <p:nvGraphicFramePr>
          <p:cNvPr id="12" name="Segnaposto contenuto 11"/>
          <p:cNvGraphicFramePr>
            <a:graphicFrameLocks noGrp="1"/>
          </p:cNvGraphicFramePr>
          <p:nvPr>
            <p:ph idx="1"/>
          </p:nvPr>
        </p:nvGraphicFramePr>
        <p:xfrm>
          <a:off x="251520" y="1844824"/>
          <a:ext cx="4320480" cy="41264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ico 12"/>
          <p:cNvGraphicFramePr/>
          <p:nvPr/>
        </p:nvGraphicFramePr>
        <p:xfrm>
          <a:off x="4572000" y="1772816"/>
          <a:ext cx="4320480" cy="43204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15</a:t>
            </a:fld>
            <a:endParaRPr lang="it-IT"/>
          </a:p>
        </p:txBody>
      </p:sp>
      <p:graphicFrame>
        <p:nvGraphicFramePr>
          <p:cNvPr id="5" name="Segnaposto contenuto 4"/>
          <p:cNvGraphicFramePr>
            <a:graphicFrameLocks noGrp="1"/>
          </p:cNvGraphicFramePr>
          <p:nvPr>
            <p:ph idx="1"/>
          </p:nvPr>
        </p:nvGraphicFramePr>
        <p:xfrm>
          <a:off x="152400" y="1772816"/>
          <a:ext cx="4203576"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6656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Tabella 1: resa C.V. frazionata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Grafico 7"/>
          <p:cNvGraphicFramePr/>
          <p:nvPr/>
        </p:nvGraphicFramePr>
        <p:xfrm>
          <a:off x="4860032" y="1700808"/>
          <a:ext cx="4032448"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a 8"/>
          <p:cNvGraphicFramePr>
            <a:graphicFrameLocks noGrp="1"/>
          </p:cNvGraphicFramePr>
          <p:nvPr/>
        </p:nvGraphicFramePr>
        <p:xfrm>
          <a:off x="467544" y="4221088"/>
          <a:ext cx="2952328" cy="1958340"/>
        </p:xfrm>
        <a:graphic>
          <a:graphicData uri="http://schemas.openxmlformats.org/drawingml/2006/table">
            <a:tbl>
              <a:tblPr/>
              <a:tblGrid>
                <a:gridCol w="738082"/>
                <a:gridCol w="738082"/>
                <a:gridCol w="738082"/>
                <a:gridCol w="738082"/>
              </a:tblGrid>
              <a:tr h="190500">
                <a:tc>
                  <a:txBody>
                    <a:bodyPr/>
                    <a:lstStyle/>
                    <a:p>
                      <a:pPr algn="ctr" fontAlgn="b"/>
                      <a:r>
                        <a:rPr lang="it-IT" sz="1100" b="0" i="0" u="none" strike="noStrike">
                          <a:solidFill>
                            <a:srgbClr val="000000"/>
                          </a:solidFill>
                          <a:latin typeface="Calibri"/>
                        </a:rPr>
                        <a:t>menta s. fresca 6/9/17'!A41=</a:t>
                      </a:r>
                    </a:p>
                  </a:txBody>
                  <a:tcPr marL="0" marR="0" marT="0" marB="0" anchor="b">
                    <a:lnL>
                      <a:noFill/>
                    </a:lnL>
                    <a:lnR>
                      <a:noFill/>
                    </a:lnR>
                    <a:lnT>
                      <a:noFill/>
                    </a:lnT>
                    <a:lnB>
                      <a:noFill/>
                    </a:lnB>
                  </a:tcPr>
                </a:tc>
                <a:tc>
                  <a:txBody>
                    <a:bodyPr/>
                    <a:lstStyle/>
                    <a:p>
                      <a:pPr algn="ctr"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6000,000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3000,000</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Pianta</a:t>
                      </a:r>
                    </a:p>
                  </a:txBody>
                  <a:tcPr marL="0" marR="0" marT="0" marB="0" anchor="b">
                    <a:lnL>
                      <a:noFill/>
                    </a:lnL>
                    <a:lnR>
                      <a:noFill/>
                    </a:lnR>
                    <a:lnT>
                      <a:noFill/>
                    </a:lnT>
                    <a:lnB>
                      <a:noFill/>
                    </a:lnB>
                  </a:tcPr>
                </a:tc>
                <a:tc>
                  <a:txBody>
                    <a:bodyPr/>
                    <a:lstStyle/>
                    <a:p>
                      <a:pPr algn="ctr"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Frazionata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I.D. frazionata</a:t>
                      </a:r>
                    </a:p>
                  </a:txBody>
                  <a:tcPr marL="0" marR="0" marT="0" marB="0" anchor="b">
                    <a:lnL>
                      <a:noFill/>
                    </a:lnL>
                    <a:lnR>
                      <a:noFill/>
                    </a:lnR>
                    <a:lnT>
                      <a:noFill/>
                    </a:lnT>
                    <a:lnB>
                      <a:noFill/>
                    </a:lnB>
                  </a:tcPr>
                </a:tc>
              </a:tr>
              <a:tr h="190500">
                <a:tc rowSpan="5">
                  <a:txBody>
                    <a:bodyPr/>
                    <a:lstStyle/>
                    <a:p>
                      <a:pPr algn="ctr" fontAlgn="ctr"/>
                      <a:r>
                        <a:rPr lang="it-IT" sz="1100" b="0" i="0" u="none" strike="noStrike">
                          <a:solidFill>
                            <a:srgbClr val="000000"/>
                          </a:solidFill>
                          <a:latin typeface="Calibri"/>
                        </a:rPr>
                        <a:t>Menta S.</a:t>
                      </a:r>
                    </a:p>
                  </a:txBody>
                  <a:tcPr marL="0" marR="0" marT="0" marB="0" anchor="ctr">
                    <a:lnL>
                      <a:noFill/>
                    </a:lnL>
                    <a:lnR>
                      <a:noFill/>
                    </a:lnR>
                    <a:lnT>
                      <a:noFill/>
                    </a:lnT>
                    <a:lnB>
                      <a:noFill/>
                    </a:lnB>
                  </a:tcPr>
                </a:tc>
                <a:tc>
                  <a:txBody>
                    <a:bodyPr/>
                    <a:lstStyle/>
                    <a:p>
                      <a:pPr algn="ctr" fontAlgn="b"/>
                      <a:r>
                        <a:rPr lang="it-IT" sz="1100" b="0" i="0" u="none" strike="noStrike" dirty="0">
                          <a:solidFill>
                            <a:srgbClr val="000000"/>
                          </a:solidFill>
                          <a:latin typeface="Calibri"/>
                        </a:rPr>
                        <a:t>1h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1,178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0,865</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dirty="0">
                          <a:solidFill>
                            <a:srgbClr val="000000"/>
                          </a:solidFill>
                          <a:latin typeface="Calibri"/>
                        </a:rPr>
                        <a:t>2h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1,887</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0,351</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dirty="0">
                          <a:solidFill>
                            <a:srgbClr val="000000"/>
                          </a:solidFill>
                          <a:latin typeface="Calibri"/>
                        </a:rPr>
                        <a:t>3h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1,127</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0,160</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dirty="0">
                          <a:solidFill>
                            <a:srgbClr val="000000"/>
                          </a:solidFill>
                          <a:latin typeface="Calibri"/>
                        </a:rPr>
                        <a:t>6h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2,265</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0,254</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dirty="0">
                          <a:solidFill>
                            <a:srgbClr val="000000"/>
                          </a:solidFill>
                          <a:latin typeface="Calibri"/>
                        </a:rPr>
                        <a:t>24h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1,048</a:t>
                      </a: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0,020</a:t>
                      </a:r>
                    </a:p>
                  </a:txBody>
                  <a:tcPr marL="0" marR="0" marT="0" marB="0" anchor="b">
                    <a:lnL>
                      <a:noFill/>
                    </a:lnL>
                    <a:lnR>
                      <a:noFill/>
                    </a:lnR>
                    <a:lnT>
                      <a:noFill/>
                    </a:lnT>
                    <a:lnB>
                      <a:noFill/>
                    </a:lnB>
                  </a:tcPr>
                </a:tc>
              </a:tr>
            </a:tbl>
          </a:graphicData>
        </a:graphic>
      </p:graphicFrame>
      <p:graphicFrame>
        <p:nvGraphicFramePr>
          <p:cNvPr id="10" name="Tabella 9"/>
          <p:cNvGraphicFramePr>
            <a:graphicFrameLocks noGrp="1"/>
          </p:cNvGraphicFramePr>
          <p:nvPr/>
        </p:nvGraphicFramePr>
        <p:xfrm>
          <a:off x="4860032" y="4416895"/>
          <a:ext cx="3384380" cy="1676400"/>
        </p:xfrm>
        <a:graphic>
          <a:graphicData uri="http://schemas.openxmlformats.org/drawingml/2006/table">
            <a:tbl>
              <a:tblPr/>
              <a:tblGrid>
                <a:gridCol w="676876"/>
                <a:gridCol w="676876"/>
                <a:gridCol w="676876"/>
                <a:gridCol w="676876"/>
                <a:gridCol w="676876"/>
              </a:tblGrid>
              <a:tr h="147962">
                <a:tc>
                  <a:txBody>
                    <a:bodyPr/>
                    <a:lstStyle/>
                    <a:p>
                      <a:pPr algn="ctr"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a:t>
                      </a:r>
                    </a:p>
                  </a:txBody>
                  <a:tcPr marL="0" marR="0" marT="0" marB="0" anchor="b">
                    <a:lnL>
                      <a:noFill/>
                    </a:lnL>
                    <a:lnR>
                      <a:noFill/>
                    </a:lnR>
                    <a:lnT>
                      <a:noFill/>
                    </a:lnT>
                    <a:lnB>
                      <a:noFill/>
                    </a:lnB>
                  </a:tcPr>
                </a:tc>
              </a:tr>
              <a:tr h="260412">
                <a:tc>
                  <a:txBody>
                    <a:bodyPr/>
                    <a:lstStyle/>
                    <a:p>
                      <a:pPr algn="ctr" fontAlgn="b"/>
                      <a:r>
                        <a:rPr lang="it-IT" sz="1100" b="0" i="0" u="none" strike="noStrike" dirty="0" smtClean="0">
                          <a:solidFill>
                            <a:srgbClr val="000000"/>
                          </a:solidFill>
                          <a:latin typeface="Calibri"/>
                        </a:rPr>
                        <a:t>Menta</a:t>
                      </a:r>
                      <a:r>
                        <a:rPr lang="it-IT" sz="1100" b="0" i="0" u="none" strike="noStrike" baseline="0" dirty="0" smtClean="0">
                          <a:solidFill>
                            <a:srgbClr val="000000"/>
                          </a:solidFill>
                          <a:latin typeface="Calibri"/>
                        </a:rPr>
                        <a:t> S. fresca 6/09/17</a:t>
                      </a:r>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 I.D.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H.D Continua</a:t>
                      </a:r>
                    </a:p>
                  </a:txBody>
                  <a:tcPr marL="0" marR="0" marT="0" marB="0" anchor="b">
                    <a:lnL>
                      <a:noFill/>
                    </a:lnL>
                    <a:lnR>
                      <a:noFill/>
                    </a:lnR>
                    <a:lnT>
                      <a:noFill/>
                    </a:lnT>
                    <a:lnB>
                      <a:noFill/>
                    </a:lnB>
                  </a:tcPr>
                </a:tc>
              </a:tr>
              <a:tr h="147962">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0,048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0,086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0,237</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0,114</a:t>
                      </a:r>
                    </a:p>
                  </a:txBody>
                  <a:tcPr marL="0" marR="0" marT="0" marB="0" anchor="b">
                    <a:lnL>
                      <a:noFill/>
                    </a:lnL>
                    <a:lnR>
                      <a:noFill/>
                    </a:lnR>
                    <a:lnT>
                      <a:noFill/>
                    </a:lnT>
                    <a:lnB>
                      <a:noFill/>
                    </a:lnB>
                  </a:tcPr>
                </a:tc>
              </a:tr>
              <a:tr h="147962">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0,256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0,457</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0,178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0,055</a:t>
                      </a:r>
                    </a:p>
                  </a:txBody>
                  <a:tcPr marL="0" marR="0" marT="0" marB="0" anchor="b">
                    <a:lnL>
                      <a:noFill/>
                    </a:lnL>
                    <a:lnR>
                      <a:noFill/>
                    </a:lnR>
                    <a:lnT>
                      <a:noFill/>
                    </a:lnT>
                    <a:lnB>
                      <a:noFill/>
                    </a:lnB>
                  </a:tcPr>
                </a:tc>
              </a:tr>
              <a:tr h="147962">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0,232</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0,095</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0,431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0,093</a:t>
                      </a:r>
                    </a:p>
                  </a:txBody>
                  <a:tcPr marL="0" marR="0" marT="0" marB="0" anchor="b">
                    <a:lnL>
                      <a:noFill/>
                    </a:lnL>
                    <a:lnR>
                      <a:noFill/>
                    </a:lnR>
                    <a:lnT>
                      <a:noFill/>
                    </a:lnT>
                    <a:lnB>
                      <a:noFill/>
                    </a:lnB>
                  </a:tcPr>
                </a:tc>
              </a:tr>
              <a:tr h="147962">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0,311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0,311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0,416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0,049</a:t>
                      </a:r>
                    </a:p>
                  </a:txBody>
                  <a:tcPr marL="0" marR="0" marT="0" marB="0" anchor="b">
                    <a:lnL>
                      <a:noFill/>
                    </a:lnL>
                    <a:lnR>
                      <a:noFill/>
                    </a:lnR>
                    <a:lnT>
                      <a:noFill/>
                    </a:lnT>
                    <a:lnB>
                      <a:noFill/>
                    </a:lnB>
                  </a:tcPr>
                </a:tc>
              </a:tr>
              <a:tr h="147962">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0,090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0,090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0,135</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0,135</a:t>
                      </a:r>
                    </a:p>
                  </a:txBody>
                  <a:tcPr marL="0" marR="0" marT="0" marB="0" anchor="b">
                    <a:lnL>
                      <a:noFill/>
                    </a:lnL>
                    <a:lnR>
                      <a:noFill/>
                    </a:lnR>
                    <a:lnT>
                      <a:noFill/>
                    </a:lnT>
                    <a:lnB>
                      <a:noFill/>
                    </a:lnB>
                  </a:tcPr>
                </a:tc>
              </a:tr>
              <a:tr h="147962">
                <a:tc>
                  <a:txBody>
                    <a:bodyPr/>
                    <a:lstStyle/>
                    <a:p>
                      <a:pPr algn="ctr"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endParaRPr lang="it-IT" sz="11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16</a:t>
            </a:fld>
            <a:endParaRPr lang="it-IT"/>
          </a:p>
        </p:txBody>
      </p:sp>
      <p:sp>
        <p:nvSpPr>
          <p:cNvPr id="11" name="Titolo 1"/>
          <p:cNvSpPr>
            <a:spLocks noGrp="1"/>
          </p:cNvSpPr>
          <p:nvPr>
            <p:ph type="title"/>
          </p:nvPr>
        </p:nvSpPr>
        <p:spPr>
          <a:xfrm>
            <a:off x="1187624" y="188640"/>
            <a:ext cx="6192688" cy="740031"/>
          </a:xfrm>
        </p:spPr>
        <p:txBody>
          <a:bodyPr/>
          <a:lstStyle/>
          <a:p>
            <a:r>
              <a:rPr lang="it-IT" sz="3600" dirty="0" smtClean="0">
                <a:latin typeface="Times New Roman" pitchFamily="18" charset="0"/>
                <a:cs typeface="Times New Roman" pitchFamily="18" charset="0"/>
              </a:rPr>
              <a:t>Risultati: resa dell’estrazione</a:t>
            </a:r>
            <a:endParaRPr lang="it-IT" sz="3600" dirty="0">
              <a:latin typeface="Times New Roman" pitchFamily="18" charset="0"/>
              <a:cs typeface="Times New Roman" pitchFamily="18" charset="0"/>
            </a:endParaRPr>
          </a:p>
        </p:txBody>
      </p:sp>
      <p:graphicFrame>
        <p:nvGraphicFramePr>
          <p:cNvPr id="12" name="Tabella 11"/>
          <p:cNvGraphicFramePr>
            <a:graphicFrameLocks noGrp="1"/>
          </p:cNvGraphicFramePr>
          <p:nvPr/>
        </p:nvGraphicFramePr>
        <p:xfrm>
          <a:off x="611560" y="4653136"/>
          <a:ext cx="2235200" cy="1455420"/>
        </p:xfrm>
        <a:graphic>
          <a:graphicData uri="http://schemas.openxmlformats.org/drawingml/2006/table">
            <a:tbl>
              <a:tblPr/>
              <a:tblGrid>
                <a:gridCol w="558800"/>
                <a:gridCol w="558800"/>
                <a:gridCol w="558800"/>
                <a:gridCol w="558800"/>
              </a:tblGrid>
              <a:tr h="190500">
                <a:tc>
                  <a:txBody>
                    <a:bodyPr/>
                    <a:lstStyle/>
                    <a:p>
                      <a:pPr algn="ctr" fontAlgn="b"/>
                      <a:r>
                        <a:rPr lang="it-IT" sz="1100" b="0" i="0" u="none" strike="noStrike">
                          <a:solidFill>
                            <a:srgbClr val="000000"/>
                          </a:solidFill>
                          <a:latin typeface="Calibri"/>
                        </a:rPr>
                        <a:t>Pianta</a:t>
                      </a: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Frazionata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H.D. Frazionata</a:t>
                      </a:r>
                    </a:p>
                  </a:txBody>
                  <a:tcPr marL="0" marR="0" marT="0" marB="0" anchor="b">
                    <a:lnL>
                      <a:noFill/>
                    </a:lnL>
                    <a:lnR>
                      <a:noFill/>
                    </a:lnR>
                    <a:lnT>
                      <a:noFill/>
                    </a:lnT>
                    <a:lnB>
                      <a:noFill/>
                    </a:lnB>
                  </a:tcPr>
                </a:tc>
              </a:tr>
              <a:tr h="190500">
                <a:tc rowSpan="5">
                  <a:txBody>
                    <a:bodyPr/>
                    <a:lstStyle/>
                    <a:p>
                      <a:pPr algn="ctr" fontAlgn="ctr"/>
                      <a:r>
                        <a:rPr lang="it-IT" sz="1100" b="0" i="0" u="none" strike="noStrike">
                          <a:solidFill>
                            <a:srgbClr val="000000"/>
                          </a:solidFill>
                          <a:latin typeface="Calibri"/>
                        </a:rPr>
                        <a:t>Menta S.</a:t>
                      </a:r>
                    </a:p>
                  </a:txBody>
                  <a:tcPr marL="0" marR="0" marT="0" marB="0" anchor="ctr">
                    <a:lnL>
                      <a:noFill/>
                    </a:lnL>
                    <a:lnR>
                      <a:noFill/>
                    </a:lnR>
                    <a:lnT>
                      <a:noFill/>
                    </a:lnT>
                    <a:lnB>
                      <a:noFill/>
                    </a:lnB>
                  </a:tcPr>
                </a:tc>
                <a:tc>
                  <a:txBody>
                    <a:bodyPr/>
                    <a:lstStyle/>
                    <a:p>
                      <a:pPr algn="ctr" fontAlgn="b"/>
                      <a:r>
                        <a:rPr lang="it-IT" sz="1100" b="0" i="0" u="none" strike="noStrike">
                          <a:solidFill>
                            <a:srgbClr val="000000"/>
                          </a:solidFill>
                          <a:latin typeface="Calibri"/>
                        </a:rPr>
                        <a:t>1h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1,4192</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1,4200</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2h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1,6280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0,6837</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3h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0,8702</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0,3713</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6h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1,4006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0,3325</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24h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1,3102</a:t>
                      </a: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0,4868</a:t>
                      </a:r>
                    </a:p>
                  </a:txBody>
                  <a:tcPr marL="0" marR="0" marT="0" marB="0" anchor="b">
                    <a:lnL>
                      <a:noFill/>
                    </a:lnL>
                    <a:lnR>
                      <a:noFill/>
                    </a:lnR>
                    <a:lnT>
                      <a:noFill/>
                    </a:lnT>
                    <a:lnB>
                      <a:noFill/>
                    </a:lnB>
                  </a:tcPr>
                </a:tc>
              </a:tr>
            </a:tbl>
          </a:graphicData>
        </a:graphic>
      </p:graphicFrame>
      <p:graphicFrame>
        <p:nvGraphicFramePr>
          <p:cNvPr id="13" name="Tabella 12"/>
          <p:cNvGraphicFramePr>
            <a:graphicFrameLocks noGrp="1"/>
          </p:cNvGraphicFramePr>
          <p:nvPr/>
        </p:nvGraphicFramePr>
        <p:xfrm>
          <a:off x="5508104" y="4725144"/>
          <a:ext cx="2235200" cy="1478280"/>
        </p:xfrm>
        <a:graphic>
          <a:graphicData uri="http://schemas.openxmlformats.org/drawingml/2006/table">
            <a:tbl>
              <a:tblPr/>
              <a:tblGrid>
                <a:gridCol w="558800"/>
                <a:gridCol w="558800"/>
                <a:gridCol w="558800"/>
                <a:gridCol w="558800"/>
              </a:tblGrid>
              <a:tr h="190500">
                <a:tc>
                  <a:txBody>
                    <a:bodyPr/>
                    <a:lstStyle/>
                    <a:p>
                      <a:pPr algn="ctr" fontAlgn="b"/>
                      <a:r>
                        <a:rPr lang="it-IT" sz="1100" b="0" i="0" u="none" strike="noStrike" dirty="0">
                          <a:solidFill>
                            <a:srgbClr val="000000"/>
                          </a:solidFill>
                          <a:latin typeface="Calibri"/>
                        </a:rPr>
                        <a:t>300,0000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300,0000</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C.V. Continua</a:t>
                      </a:r>
                    </a:p>
                  </a:txBody>
                  <a:tcPr marL="0" marR="0" marT="0" marB="0" anchor="b">
                    <a:lnL>
                      <a:noFill/>
                    </a:lnL>
                    <a:lnR>
                      <a:noFill/>
                    </a:lnR>
                    <a:lnT>
                      <a:noFill/>
                    </a:lnT>
                    <a:lnB>
                      <a:noFill/>
                    </a:lnB>
                  </a:tcPr>
                </a:tc>
                <a:tc>
                  <a:txBody>
                    <a:bodyPr/>
                    <a:lstStyle/>
                    <a:p>
                      <a:pPr algn="ctr" fontAlgn="b"/>
                      <a:r>
                        <a:rPr lang="it-IT" sz="1100" b="0" i="0" u="none" strike="noStrike" dirty="0" err="1">
                          <a:solidFill>
                            <a:srgbClr val="000000"/>
                          </a:solidFill>
                          <a:latin typeface="Calibri"/>
                        </a:rPr>
                        <a:t>C.V.</a:t>
                      </a:r>
                      <a:r>
                        <a:rPr lang="it-IT" sz="1100" b="0" i="0" u="none" strike="noStrike" dirty="0">
                          <a:solidFill>
                            <a:srgbClr val="000000"/>
                          </a:solidFill>
                          <a:latin typeface="Calibri"/>
                        </a:rPr>
                        <a:t>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H.D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H.D Continua</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0,0645</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0,2869</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0,3693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0,1996</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0,2683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0,0824</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0,6221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0,1290</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0,2766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0,1070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0,5396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0,0950</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0,3709</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0,0091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0,5083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0,0275</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0,4643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0,4643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0,4031</a:t>
                      </a: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0,4031</a:t>
                      </a:r>
                    </a:p>
                  </a:txBody>
                  <a:tcPr marL="0" marR="0" marT="0" marB="0" anchor="b">
                    <a:lnL>
                      <a:noFill/>
                    </a:lnL>
                    <a:lnR>
                      <a:noFill/>
                    </a:lnR>
                    <a:lnT>
                      <a:noFill/>
                    </a:lnT>
                    <a:lnB>
                      <a:noFill/>
                    </a:lnB>
                  </a:tcPr>
                </a:tc>
              </a:tr>
            </a:tbl>
          </a:graphicData>
        </a:graphic>
      </p:graphicFrame>
      <p:graphicFrame>
        <p:nvGraphicFramePr>
          <p:cNvPr id="14" name="Grafico 13"/>
          <p:cNvGraphicFramePr/>
          <p:nvPr/>
        </p:nvGraphicFramePr>
        <p:xfrm>
          <a:off x="323528" y="1700808"/>
          <a:ext cx="4139952"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co 14"/>
          <p:cNvGraphicFramePr/>
          <p:nvPr/>
        </p:nvGraphicFramePr>
        <p:xfrm>
          <a:off x="4860032" y="1772816"/>
          <a:ext cx="3744416" cy="2664296"/>
        </p:xfrm>
        <a:graphic>
          <a:graphicData uri="http://schemas.openxmlformats.org/drawingml/2006/chart">
            <c:chart xmlns:c="http://schemas.openxmlformats.org/drawingml/2006/chart" xmlns:r="http://schemas.openxmlformats.org/officeDocument/2006/relationships" r:id="rId4"/>
          </a:graphicData>
        </a:graphic>
      </p:graphicFrame>
      <p:sp>
        <p:nvSpPr>
          <p:cNvPr id="16" name="CasellaDiTesto 15"/>
          <p:cNvSpPr txBox="1"/>
          <p:nvPr/>
        </p:nvSpPr>
        <p:spPr>
          <a:xfrm>
            <a:off x="0" y="1196752"/>
            <a:ext cx="7812360" cy="646331"/>
          </a:xfrm>
          <a:prstGeom prst="rect">
            <a:avLst/>
          </a:prstGeom>
          <a:noFill/>
        </p:spPr>
        <p:txBody>
          <a:bodyPr wrap="square" rtlCol="0">
            <a:spAutoFit/>
          </a:bodyPr>
          <a:lstStyle/>
          <a:p>
            <a:pPr lvl="0"/>
            <a:r>
              <a:rPr lang="it-IT" dirty="0" smtClean="0"/>
              <a:t>Seconda estrazione </a:t>
            </a:r>
            <a:r>
              <a:rPr lang="it-IT" b="1" i="1" dirty="0" err="1" smtClean="0"/>
              <a:t>Mentha</a:t>
            </a:r>
            <a:r>
              <a:rPr lang="it-IT" b="1" i="1" dirty="0" smtClean="0"/>
              <a:t> </a:t>
            </a:r>
            <a:r>
              <a:rPr lang="it-IT" b="1" i="1" dirty="0" err="1" smtClean="0"/>
              <a:t>suaveolens</a:t>
            </a:r>
            <a:r>
              <a:rPr lang="it-IT" dirty="0" smtClean="0"/>
              <a:t> </a:t>
            </a:r>
            <a:r>
              <a:rPr lang="it-IT" b="1" dirty="0" smtClean="0"/>
              <a:t>fresca 13/09/2017</a:t>
            </a:r>
            <a:endParaRPr lang="it-IT" dirty="0" smtClean="0"/>
          </a:p>
          <a:p>
            <a:r>
              <a:rPr lang="it-IT" dirty="0" smtClean="0"/>
              <a:t>  </a:t>
            </a:r>
            <a:endParaRPr lang="it-IT" dirty="0"/>
          </a:p>
        </p:txBody>
      </p:sp>
      <p:sp>
        <p:nvSpPr>
          <p:cNvPr id="460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it-IT" sz="14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Mentha suaveolens</a:t>
            </a:r>
            <a:r>
              <a:rPr kumimoji="0" lang="it-IT"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4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fresca 13/09/2017</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17</a:t>
            </a:fld>
            <a:endParaRPr lang="it-IT"/>
          </a:p>
        </p:txBody>
      </p:sp>
      <p:sp>
        <p:nvSpPr>
          <p:cNvPr id="10" name="Titolo 1"/>
          <p:cNvSpPr>
            <a:spLocks noGrp="1"/>
          </p:cNvSpPr>
          <p:nvPr>
            <p:ph type="title"/>
          </p:nvPr>
        </p:nvSpPr>
        <p:spPr>
          <a:xfrm>
            <a:off x="1187624" y="188640"/>
            <a:ext cx="6192688" cy="740031"/>
          </a:xfrm>
        </p:spPr>
        <p:txBody>
          <a:bodyPr/>
          <a:lstStyle/>
          <a:p>
            <a:r>
              <a:rPr lang="it-IT" sz="3600" dirty="0" smtClean="0">
                <a:latin typeface="Times New Roman" pitchFamily="18" charset="0"/>
                <a:cs typeface="Times New Roman" pitchFamily="18" charset="0"/>
              </a:rPr>
              <a:t>Risultati: resa dell’estrazione</a:t>
            </a:r>
            <a:endParaRPr lang="it-IT" sz="3600" dirty="0">
              <a:latin typeface="Times New Roman" pitchFamily="18" charset="0"/>
              <a:cs typeface="Times New Roman" pitchFamily="18" charset="0"/>
            </a:endParaRPr>
          </a:p>
        </p:txBody>
      </p:sp>
      <p:graphicFrame>
        <p:nvGraphicFramePr>
          <p:cNvPr id="12" name="Tabella 11"/>
          <p:cNvGraphicFramePr>
            <a:graphicFrameLocks noGrp="1"/>
          </p:cNvGraphicFramePr>
          <p:nvPr/>
        </p:nvGraphicFramePr>
        <p:xfrm>
          <a:off x="611560" y="4326158"/>
          <a:ext cx="3098800" cy="1853270"/>
        </p:xfrm>
        <a:graphic>
          <a:graphicData uri="http://schemas.openxmlformats.org/drawingml/2006/table">
            <a:tbl>
              <a:tblPr/>
              <a:tblGrid>
                <a:gridCol w="495300"/>
                <a:gridCol w="1041400"/>
                <a:gridCol w="762000"/>
                <a:gridCol w="800100"/>
              </a:tblGrid>
              <a:tr h="596591">
                <a:tc>
                  <a:txBody>
                    <a:bodyPr/>
                    <a:lstStyle/>
                    <a:p>
                      <a:pPr algn="ctr" fontAlgn="b"/>
                      <a:r>
                        <a:rPr lang="it-IT" sz="1100" b="0" i="0" u="none" strike="noStrike">
                          <a:solidFill>
                            <a:srgbClr val="000000"/>
                          </a:solidFill>
                          <a:latin typeface="Calibri"/>
                        </a:rPr>
                        <a:t>menta s. fresca 6/9/17'!A41=</a:t>
                      </a: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800,000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800,000</a:t>
                      </a:r>
                    </a:p>
                  </a:txBody>
                  <a:tcPr marL="0" marR="0" marT="0" marB="0" anchor="b">
                    <a:lnL>
                      <a:noFill/>
                    </a:lnL>
                    <a:lnR>
                      <a:noFill/>
                    </a:lnR>
                    <a:lnT>
                      <a:noFill/>
                    </a:lnT>
                    <a:lnB>
                      <a:noFill/>
                    </a:lnB>
                  </a:tcPr>
                </a:tc>
              </a:tr>
              <a:tr h="298295">
                <a:tc>
                  <a:txBody>
                    <a:bodyPr/>
                    <a:lstStyle/>
                    <a:p>
                      <a:pPr algn="ctr" fontAlgn="b"/>
                      <a:r>
                        <a:rPr lang="it-IT" sz="1100" b="0" i="0" u="none" strike="noStrike">
                          <a:solidFill>
                            <a:srgbClr val="000000"/>
                          </a:solidFill>
                          <a:latin typeface="Calibri"/>
                        </a:rPr>
                        <a:t>Pianta</a:t>
                      </a: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Frazionata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H.D. Frazionata</a:t>
                      </a:r>
                    </a:p>
                  </a:txBody>
                  <a:tcPr marL="0" marR="0" marT="0" marB="0" anchor="b">
                    <a:lnL>
                      <a:noFill/>
                    </a:lnL>
                    <a:lnR>
                      <a:noFill/>
                    </a:lnR>
                    <a:lnT>
                      <a:noFill/>
                    </a:lnT>
                    <a:lnB>
                      <a:noFill/>
                    </a:lnB>
                  </a:tcPr>
                </a:tc>
              </a:tr>
              <a:tr h="169486">
                <a:tc rowSpan="5">
                  <a:txBody>
                    <a:bodyPr/>
                    <a:lstStyle/>
                    <a:p>
                      <a:pPr algn="ctr" fontAlgn="ctr"/>
                      <a:r>
                        <a:rPr lang="it-IT" sz="1100" b="0" i="0" u="none" strike="noStrike">
                          <a:solidFill>
                            <a:srgbClr val="000000"/>
                          </a:solidFill>
                          <a:latin typeface="Calibri"/>
                        </a:rPr>
                        <a:t>Menta S.</a:t>
                      </a:r>
                    </a:p>
                  </a:txBody>
                  <a:tcPr marL="0" marR="0" marT="0" marB="0" anchor="ctr">
                    <a:lnL>
                      <a:noFill/>
                    </a:lnL>
                    <a:lnR>
                      <a:noFill/>
                    </a:lnR>
                    <a:lnT>
                      <a:noFill/>
                    </a:lnT>
                    <a:lnB>
                      <a:noFill/>
                    </a:lnB>
                  </a:tcPr>
                </a:tc>
                <a:tc>
                  <a:txBody>
                    <a:bodyPr/>
                    <a:lstStyle/>
                    <a:p>
                      <a:pPr algn="ctr" fontAlgn="b"/>
                      <a:r>
                        <a:rPr lang="it-IT" sz="1100" b="0" i="0" u="none" strike="noStrike">
                          <a:solidFill>
                            <a:srgbClr val="000000"/>
                          </a:solidFill>
                          <a:latin typeface="Calibri"/>
                        </a:rPr>
                        <a:t>1h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2,215</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5,529</a:t>
                      </a:r>
                    </a:p>
                  </a:txBody>
                  <a:tcPr marL="0" marR="0" marT="0" marB="0" anchor="b">
                    <a:lnL>
                      <a:noFill/>
                    </a:lnL>
                    <a:lnR>
                      <a:noFill/>
                    </a:lnR>
                    <a:lnT>
                      <a:noFill/>
                    </a:lnT>
                    <a:lnB>
                      <a:noFill/>
                    </a:lnB>
                  </a:tcPr>
                </a:tc>
              </a:tr>
              <a:tr h="169486">
                <a:tc vMerge="1">
                  <a:txBody>
                    <a:bodyPr/>
                    <a:lstStyle/>
                    <a:p>
                      <a:endParaRPr lang="it-IT"/>
                    </a:p>
                  </a:txBody>
                  <a:tcPr/>
                </a:tc>
                <a:tc>
                  <a:txBody>
                    <a:bodyPr/>
                    <a:lstStyle/>
                    <a:p>
                      <a:pPr algn="ctr" fontAlgn="b"/>
                      <a:r>
                        <a:rPr lang="it-IT" sz="1100" b="0" i="0" u="none" strike="noStrike">
                          <a:solidFill>
                            <a:srgbClr val="000000"/>
                          </a:solidFill>
                          <a:latin typeface="Calibri"/>
                        </a:rPr>
                        <a:t>2h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0,304</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0,367</a:t>
                      </a:r>
                    </a:p>
                  </a:txBody>
                  <a:tcPr marL="0" marR="0" marT="0" marB="0" anchor="b">
                    <a:lnL>
                      <a:noFill/>
                    </a:lnL>
                    <a:lnR>
                      <a:noFill/>
                    </a:lnR>
                    <a:lnT>
                      <a:noFill/>
                    </a:lnT>
                    <a:lnB>
                      <a:noFill/>
                    </a:lnB>
                  </a:tcPr>
                </a:tc>
              </a:tr>
              <a:tr h="169486">
                <a:tc vMerge="1">
                  <a:txBody>
                    <a:bodyPr/>
                    <a:lstStyle/>
                    <a:p>
                      <a:endParaRPr lang="it-IT"/>
                    </a:p>
                  </a:txBody>
                  <a:tcPr/>
                </a:tc>
                <a:tc>
                  <a:txBody>
                    <a:bodyPr/>
                    <a:lstStyle/>
                    <a:p>
                      <a:pPr algn="ctr" fontAlgn="b"/>
                      <a:r>
                        <a:rPr lang="it-IT" sz="1100" b="0" i="0" u="none" strike="noStrike">
                          <a:solidFill>
                            <a:srgbClr val="000000"/>
                          </a:solidFill>
                          <a:latin typeface="Calibri"/>
                        </a:rPr>
                        <a:t>3h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0,074</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0,206</a:t>
                      </a:r>
                    </a:p>
                  </a:txBody>
                  <a:tcPr marL="0" marR="0" marT="0" marB="0" anchor="b">
                    <a:lnL>
                      <a:noFill/>
                    </a:lnL>
                    <a:lnR>
                      <a:noFill/>
                    </a:lnR>
                    <a:lnT>
                      <a:noFill/>
                    </a:lnT>
                    <a:lnB>
                      <a:noFill/>
                    </a:lnB>
                  </a:tcPr>
                </a:tc>
              </a:tr>
              <a:tr h="169486">
                <a:tc vMerge="1">
                  <a:txBody>
                    <a:bodyPr/>
                    <a:lstStyle/>
                    <a:p>
                      <a:endParaRPr lang="it-IT"/>
                    </a:p>
                  </a:txBody>
                  <a:tcPr/>
                </a:tc>
                <a:tc>
                  <a:txBody>
                    <a:bodyPr/>
                    <a:lstStyle/>
                    <a:p>
                      <a:pPr algn="ctr" fontAlgn="b"/>
                      <a:r>
                        <a:rPr lang="it-IT" sz="1100" b="0" i="0" u="none" strike="noStrike">
                          <a:solidFill>
                            <a:srgbClr val="000000"/>
                          </a:solidFill>
                          <a:latin typeface="Calibri"/>
                        </a:rPr>
                        <a:t>6h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0,422</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0,156</a:t>
                      </a:r>
                    </a:p>
                  </a:txBody>
                  <a:tcPr marL="0" marR="0" marT="0" marB="0" anchor="b">
                    <a:lnL>
                      <a:noFill/>
                    </a:lnL>
                    <a:lnR>
                      <a:noFill/>
                    </a:lnR>
                    <a:lnT>
                      <a:noFill/>
                    </a:lnT>
                    <a:lnB>
                      <a:noFill/>
                    </a:lnB>
                  </a:tcPr>
                </a:tc>
              </a:tr>
              <a:tr h="169486">
                <a:tc vMerge="1">
                  <a:txBody>
                    <a:bodyPr/>
                    <a:lstStyle/>
                    <a:p>
                      <a:endParaRPr lang="it-IT"/>
                    </a:p>
                  </a:txBody>
                  <a:tcPr/>
                </a:tc>
                <a:tc>
                  <a:txBody>
                    <a:bodyPr/>
                    <a:lstStyle/>
                    <a:p>
                      <a:pPr algn="ctr" fontAlgn="b"/>
                      <a:r>
                        <a:rPr lang="it-IT" sz="1100" b="0" i="0" u="none" strike="noStrike">
                          <a:solidFill>
                            <a:srgbClr val="000000"/>
                          </a:solidFill>
                          <a:latin typeface="Calibri"/>
                        </a:rPr>
                        <a:t>24h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0,590</a:t>
                      </a: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0,375</a:t>
                      </a:r>
                    </a:p>
                  </a:txBody>
                  <a:tcPr marL="0" marR="0" marT="0" marB="0" anchor="b">
                    <a:lnL>
                      <a:noFill/>
                    </a:lnL>
                    <a:lnR>
                      <a:noFill/>
                    </a:lnR>
                    <a:lnT>
                      <a:noFill/>
                    </a:lnT>
                    <a:lnB>
                      <a:noFill/>
                    </a:lnB>
                  </a:tcPr>
                </a:tc>
              </a:tr>
            </a:tbl>
          </a:graphicData>
        </a:graphic>
      </p:graphicFrame>
      <p:graphicFrame>
        <p:nvGraphicFramePr>
          <p:cNvPr id="13" name="Tabella 12"/>
          <p:cNvGraphicFramePr>
            <a:graphicFrameLocks noGrp="1"/>
          </p:cNvGraphicFramePr>
          <p:nvPr/>
        </p:nvGraphicFramePr>
        <p:xfrm>
          <a:off x="5364088" y="4581128"/>
          <a:ext cx="2870200" cy="1478280"/>
        </p:xfrm>
        <a:graphic>
          <a:graphicData uri="http://schemas.openxmlformats.org/drawingml/2006/table">
            <a:tbl>
              <a:tblPr/>
              <a:tblGrid>
                <a:gridCol w="675528"/>
                <a:gridCol w="799216"/>
                <a:gridCol w="697728"/>
                <a:gridCol w="697728"/>
              </a:tblGrid>
              <a:tr h="190500">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C.V.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H.D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H.D Continua</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0,422</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0,248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0,143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0,131</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0,384</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0,304</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0,381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0,142</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0,179</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0,269</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0,073</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0,488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0,078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0,390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0,057</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0,421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0,421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0,156</a:t>
                      </a: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0,156</a:t>
                      </a:r>
                    </a:p>
                  </a:txBody>
                  <a:tcPr marL="0" marR="0" marT="0" marB="0" anchor="b">
                    <a:lnL>
                      <a:noFill/>
                    </a:lnL>
                    <a:lnR>
                      <a:noFill/>
                    </a:lnR>
                    <a:lnT>
                      <a:noFill/>
                    </a:lnT>
                    <a:lnB>
                      <a:noFill/>
                    </a:lnB>
                  </a:tcPr>
                </a:tc>
              </a:tr>
            </a:tbl>
          </a:graphicData>
        </a:graphic>
      </p:graphicFrame>
      <p:graphicFrame>
        <p:nvGraphicFramePr>
          <p:cNvPr id="14" name="Grafico 13"/>
          <p:cNvGraphicFramePr/>
          <p:nvPr/>
        </p:nvGraphicFramePr>
        <p:xfrm>
          <a:off x="467544" y="1556792"/>
          <a:ext cx="4104456" cy="2747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afico 14"/>
          <p:cNvGraphicFramePr/>
          <p:nvPr/>
        </p:nvGraphicFramePr>
        <p:xfrm>
          <a:off x="4788024" y="1700808"/>
          <a:ext cx="379816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6" name="CasellaDiTesto 15"/>
          <p:cNvSpPr txBox="1"/>
          <p:nvPr/>
        </p:nvSpPr>
        <p:spPr>
          <a:xfrm>
            <a:off x="0" y="1124744"/>
            <a:ext cx="6588224" cy="646331"/>
          </a:xfrm>
          <a:prstGeom prst="rect">
            <a:avLst/>
          </a:prstGeom>
          <a:noFill/>
        </p:spPr>
        <p:txBody>
          <a:bodyPr wrap="square" rtlCol="0">
            <a:spAutoFit/>
          </a:bodyPr>
          <a:lstStyle/>
          <a:p>
            <a:r>
              <a:rPr lang="it-IT" dirty="0" smtClean="0"/>
              <a:t>Prima estrazione </a:t>
            </a:r>
            <a:r>
              <a:rPr lang="it-IT" i="1" dirty="0" err="1" smtClean="0"/>
              <a:t>Mentha</a:t>
            </a:r>
            <a:r>
              <a:rPr lang="it-IT" i="1" dirty="0" smtClean="0"/>
              <a:t> </a:t>
            </a:r>
            <a:r>
              <a:rPr lang="it-IT" i="1" dirty="0" err="1" smtClean="0"/>
              <a:t>suaveolens</a:t>
            </a:r>
            <a:r>
              <a:rPr lang="it-IT" i="1" dirty="0" smtClean="0"/>
              <a:t> </a:t>
            </a:r>
            <a:r>
              <a:rPr lang="it-IT" dirty="0" smtClean="0"/>
              <a:t>secca 27/09/2017</a:t>
            </a:r>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188641"/>
            <a:ext cx="7128792" cy="740030"/>
          </a:xfrm>
        </p:spPr>
        <p:txBody>
          <a:bodyPr/>
          <a:lstStyle/>
          <a:p>
            <a:r>
              <a:rPr lang="it-IT" sz="2800" dirty="0" smtClean="0">
                <a:latin typeface="Times New Roman" pitchFamily="18" charset="0"/>
                <a:cs typeface="Times New Roman" pitchFamily="18" charset="0"/>
              </a:rPr>
              <a:t>Risultati: resa dell’estrazione</a:t>
            </a:r>
            <a:endParaRPr lang="it-IT" sz="2800"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18</a:t>
            </a:fld>
            <a:endParaRPr lang="it-IT"/>
          </a:p>
        </p:txBody>
      </p:sp>
      <p:graphicFrame>
        <p:nvGraphicFramePr>
          <p:cNvPr id="8" name="Tabella 7"/>
          <p:cNvGraphicFramePr>
            <a:graphicFrameLocks noGrp="1"/>
          </p:cNvGraphicFramePr>
          <p:nvPr/>
        </p:nvGraphicFramePr>
        <p:xfrm>
          <a:off x="539552" y="4293096"/>
          <a:ext cx="2808312" cy="1958340"/>
        </p:xfrm>
        <a:graphic>
          <a:graphicData uri="http://schemas.openxmlformats.org/drawingml/2006/table">
            <a:tbl>
              <a:tblPr/>
              <a:tblGrid>
                <a:gridCol w="702078"/>
                <a:gridCol w="702078"/>
                <a:gridCol w="702078"/>
                <a:gridCol w="702078"/>
              </a:tblGrid>
              <a:tr h="190500">
                <a:tc>
                  <a:txBody>
                    <a:bodyPr/>
                    <a:lstStyle/>
                    <a:p>
                      <a:pPr algn="ctr" fontAlgn="b"/>
                      <a:r>
                        <a:rPr lang="it-IT" sz="1100" b="0" i="0" u="none" strike="noStrike">
                          <a:solidFill>
                            <a:srgbClr val="000000"/>
                          </a:solidFill>
                          <a:latin typeface="Calibri"/>
                        </a:rPr>
                        <a:t>menta s. fresca 6/9/17'!A41=</a:t>
                      </a: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1600,000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1600,000</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Pianta</a:t>
                      </a:r>
                    </a:p>
                  </a:txBody>
                  <a:tcPr marL="0" marR="0" marT="0" marB="0" anchor="b">
                    <a:lnL>
                      <a:noFill/>
                    </a:lnL>
                    <a:lnR>
                      <a:noFill/>
                    </a:lnR>
                    <a:lnT>
                      <a:noFill/>
                    </a:lnT>
                    <a:lnB>
                      <a:noFill/>
                    </a:lnB>
                  </a:tcPr>
                </a:tc>
                <a:tc>
                  <a:txBody>
                    <a:bodyPr/>
                    <a:lstStyle/>
                    <a:p>
                      <a:pPr algn="ctr" fontAlgn="b"/>
                      <a:endParaRPr lang="it-IT" sz="1100" b="0" i="0" u="none" strike="noStrike">
                        <a:solidFill>
                          <a:srgbClr val="000000"/>
                        </a:solidFill>
                        <a:latin typeface="Calibri"/>
                      </a:endParaRP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Frazionata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I.D. frazionata</a:t>
                      </a:r>
                    </a:p>
                  </a:txBody>
                  <a:tcPr marL="0" marR="0" marT="0" marB="0" anchor="b">
                    <a:lnL>
                      <a:noFill/>
                    </a:lnL>
                    <a:lnR>
                      <a:noFill/>
                    </a:lnR>
                    <a:lnT>
                      <a:noFill/>
                    </a:lnT>
                    <a:lnB>
                      <a:noFill/>
                    </a:lnB>
                  </a:tcPr>
                </a:tc>
              </a:tr>
              <a:tr h="190500">
                <a:tc rowSpan="5">
                  <a:txBody>
                    <a:bodyPr/>
                    <a:lstStyle/>
                    <a:p>
                      <a:pPr algn="ctr" fontAlgn="ctr"/>
                      <a:r>
                        <a:rPr lang="it-IT" sz="1100" b="0" i="0" u="none" strike="noStrike">
                          <a:solidFill>
                            <a:srgbClr val="000000"/>
                          </a:solidFill>
                          <a:latin typeface="Calibri"/>
                        </a:rPr>
                        <a:t>Menta S.</a:t>
                      </a:r>
                    </a:p>
                  </a:txBody>
                  <a:tcPr marL="0" marR="0" marT="0" marB="0" anchor="ctr">
                    <a:lnL>
                      <a:noFill/>
                    </a:lnL>
                    <a:lnR>
                      <a:noFill/>
                    </a:lnR>
                    <a:lnT>
                      <a:noFill/>
                    </a:lnT>
                    <a:lnB>
                      <a:noFill/>
                    </a:lnB>
                  </a:tcPr>
                </a:tc>
                <a:tc>
                  <a:txBody>
                    <a:bodyPr/>
                    <a:lstStyle/>
                    <a:p>
                      <a:pPr algn="ctr" fontAlgn="b"/>
                      <a:r>
                        <a:rPr lang="it-IT" sz="1100" b="0" i="0" u="none" strike="noStrike">
                          <a:solidFill>
                            <a:srgbClr val="000000"/>
                          </a:solidFill>
                          <a:latin typeface="Calibri"/>
                        </a:rPr>
                        <a:t>1h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4,918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1,738</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2h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1,096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0,511</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3h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1,310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0,149</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6h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2,113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0,407</a:t>
                      </a:r>
                    </a:p>
                  </a:txBody>
                  <a:tcPr marL="0" marR="0" marT="0" marB="0" anchor="b">
                    <a:lnL>
                      <a:noFill/>
                    </a:lnL>
                    <a:lnR>
                      <a:noFill/>
                    </a:lnR>
                    <a:lnT>
                      <a:noFill/>
                    </a:lnT>
                    <a:lnB>
                      <a:noFill/>
                    </a:lnB>
                  </a:tcPr>
                </a:tc>
              </a:tr>
              <a:tr h="190500">
                <a:tc vMerge="1">
                  <a:txBody>
                    <a:bodyPr/>
                    <a:lstStyle/>
                    <a:p>
                      <a:endParaRPr lang="it-IT"/>
                    </a:p>
                  </a:txBody>
                  <a:tcPr/>
                </a:tc>
                <a:tc>
                  <a:txBody>
                    <a:bodyPr/>
                    <a:lstStyle/>
                    <a:p>
                      <a:pPr algn="ctr" fontAlgn="b"/>
                      <a:r>
                        <a:rPr lang="it-IT" sz="1100" b="0" i="0" u="none" strike="noStrike">
                          <a:solidFill>
                            <a:srgbClr val="000000"/>
                          </a:solidFill>
                          <a:latin typeface="Calibri"/>
                        </a:rPr>
                        <a:t>24h</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4,418</a:t>
                      </a: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0,326</a:t>
                      </a:r>
                    </a:p>
                  </a:txBody>
                  <a:tcPr marL="0" marR="0" marT="0" marB="0" anchor="b">
                    <a:lnL>
                      <a:noFill/>
                    </a:lnL>
                    <a:lnR>
                      <a:noFill/>
                    </a:lnR>
                    <a:lnT>
                      <a:noFill/>
                    </a:lnT>
                    <a:lnB>
                      <a:noFill/>
                    </a:lnB>
                  </a:tcPr>
                </a:tc>
              </a:tr>
            </a:tbl>
          </a:graphicData>
        </a:graphic>
      </p:graphicFrame>
      <p:graphicFrame>
        <p:nvGraphicFramePr>
          <p:cNvPr id="9" name="Tabella 8"/>
          <p:cNvGraphicFramePr>
            <a:graphicFrameLocks noGrp="1"/>
          </p:cNvGraphicFramePr>
          <p:nvPr/>
        </p:nvGraphicFramePr>
        <p:xfrm>
          <a:off x="5004048" y="4293096"/>
          <a:ext cx="2912864" cy="1478280"/>
        </p:xfrm>
        <a:graphic>
          <a:graphicData uri="http://schemas.openxmlformats.org/drawingml/2006/table">
            <a:tbl>
              <a:tblPr/>
              <a:tblGrid>
                <a:gridCol w="728216"/>
                <a:gridCol w="728216"/>
                <a:gridCol w="728216"/>
                <a:gridCol w="728216"/>
              </a:tblGrid>
              <a:tr h="190500">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100,000</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C.V.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C.V.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I.D. continua</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I.D. continua</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0,506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0,357</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1,061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0,295</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0,548</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0,380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0,943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0,349</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0,252</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0,443</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1,200</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0,146</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0,402</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0,161</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1,106</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0,074</a:t>
                      </a:r>
                    </a:p>
                  </a:txBody>
                  <a:tcPr marL="0" marR="0" marT="0" marB="0" anchor="b">
                    <a:lnL>
                      <a:noFill/>
                    </a:lnL>
                    <a:lnR>
                      <a:noFill/>
                    </a:lnR>
                    <a:lnT>
                      <a:noFill/>
                    </a:lnT>
                    <a:lnB>
                      <a:noFill/>
                    </a:lnB>
                  </a:tcPr>
                </a:tc>
              </a:tr>
              <a:tr h="190500">
                <a:tc>
                  <a:txBody>
                    <a:bodyPr/>
                    <a:lstStyle/>
                    <a:p>
                      <a:pPr algn="ctr" fontAlgn="b"/>
                      <a:r>
                        <a:rPr lang="it-IT" sz="1100" b="0" i="0" u="none" strike="noStrike">
                          <a:solidFill>
                            <a:srgbClr val="000000"/>
                          </a:solidFill>
                          <a:latin typeface="Calibri"/>
                        </a:rPr>
                        <a:t>0,794</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0,794</a:t>
                      </a:r>
                    </a:p>
                  </a:txBody>
                  <a:tcPr marL="0" marR="0" marT="0" marB="0" anchor="b">
                    <a:lnL>
                      <a:noFill/>
                    </a:lnL>
                    <a:lnR>
                      <a:noFill/>
                    </a:lnR>
                    <a:lnT>
                      <a:noFill/>
                    </a:lnT>
                    <a:lnB>
                      <a:noFill/>
                    </a:lnB>
                  </a:tcPr>
                </a:tc>
                <a:tc>
                  <a:txBody>
                    <a:bodyPr/>
                    <a:lstStyle/>
                    <a:p>
                      <a:pPr algn="ctr" fontAlgn="b"/>
                      <a:r>
                        <a:rPr lang="it-IT" sz="1100" b="0" i="0" u="none" strike="noStrike">
                          <a:solidFill>
                            <a:srgbClr val="000000"/>
                          </a:solidFill>
                          <a:latin typeface="Calibri"/>
                        </a:rPr>
                        <a:t>1,117</a:t>
                      </a:r>
                    </a:p>
                  </a:txBody>
                  <a:tcPr marL="0" marR="0" marT="0" marB="0" anchor="b">
                    <a:lnL>
                      <a:noFill/>
                    </a:lnL>
                    <a:lnR>
                      <a:noFill/>
                    </a:lnR>
                    <a:lnT>
                      <a:noFill/>
                    </a:lnT>
                    <a:lnB>
                      <a:noFill/>
                    </a:lnB>
                  </a:tcPr>
                </a:tc>
                <a:tc>
                  <a:txBody>
                    <a:bodyPr/>
                    <a:lstStyle/>
                    <a:p>
                      <a:pPr algn="ctr" fontAlgn="b"/>
                      <a:r>
                        <a:rPr lang="it-IT" sz="1100" b="0" i="0" u="none" strike="noStrike" dirty="0">
                          <a:solidFill>
                            <a:srgbClr val="000000"/>
                          </a:solidFill>
                          <a:latin typeface="Calibri"/>
                        </a:rPr>
                        <a:t>1,117</a:t>
                      </a:r>
                    </a:p>
                  </a:txBody>
                  <a:tcPr marL="0" marR="0" marT="0" marB="0" anchor="b">
                    <a:lnL>
                      <a:noFill/>
                    </a:lnL>
                    <a:lnR>
                      <a:noFill/>
                    </a:lnR>
                    <a:lnT>
                      <a:noFill/>
                    </a:lnT>
                    <a:lnB>
                      <a:noFill/>
                    </a:lnB>
                  </a:tcPr>
                </a:tc>
              </a:tr>
            </a:tbl>
          </a:graphicData>
        </a:graphic>
      </p:graphicFrame>
      <p:graphicFrame>
        <p:nvGraphicFramePr>
          <p:cNvPr id="10" name="Grafico 9"/>
          <p:cNvGraphicFramePr/>
          <p:nvPr/>
        </p:nvGraphicFramePr>
        <p:xfrm>
          <a:off x="251520" y="1556792"/>
          <a:ext cx="4320480" cy="2671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ico 10"/>
          <p:cNvGraphicFramePr/>
          <p:nvPr/>
        </p:nvGraphicFramePr>
        <p:xfrm>
          <a:off x="4860032" y="1700808"/>
          <a:ext cx="3960440" cy="2376264"/>
        </p:xfrm>
        <a:graphic>
          <a:graphicData uri="http://schemas.openxmlformats.org/drawingml/2006/chart">
            <c:chart xmlns:c="http://schemas.openxmlformats.org/drawingml/2006/chart" xmlns:r="http://schemas.openxmlformats.org/officeDocument/2006/relationships" r:id="rId4"/>
          </a:graphicData>
        </a:graphic>
      </p:graphicFrame>
      <p:sp>
        <p:nvSpPr>
          <p:cNvPr id="12" name="CasellaDiTesto 11"/>
          <p:cNvSpPr txBox="1"/>
          <p:nvPr/>
        </p:nvSpPr>
        <p:spPr>
          <a:xfrm>
            <a:off x="683568" y="1052736"/>
            <a:ext cx="7488832" cy="369332"/>
          </a:xfrm>
          <a:prstGeom prst="rect">
            <a:avLst/>
          </a:prstGeom>
          <a:noFill/>
        </p:spPr>
        <p:txBody>
          <a:bodyPr wrap="square" rtlCol="0">
            <a:spAutoFit/>
          </a:bodyPr>
          <a:lstStyle/>
          <a:p>
            <a:r>
              <a:rPr lang="it-IT" dirty="0" smtClean="0"/>
              <a:t>Seconda estrazione </a:t>
            </a:r>
            <a:r>
              <a:rPr lang="it-IT" i="1" dirty="0" err="1" smtClean="0"/>
              <a:t>Mentha</a:t>
            </a:r>
            <a:r>
              <a:rPr lang="it-IT" i="1" dirty="0" smtClean="0"/>
              <a:t> </a:t>
            </a:r>
            <a:r>
              <a:rPr lang="it-IT" i="1" dirty="0" err="1" smtClean="0"/>
              <a:t>suaveolens</a:t>
            </a:r>
            <a:r>
              <a:rPr lang="it-IT" i="1" dirty="0" smtClean="0"/>
              <a:t> </a:t>
            </a:r>
            <a:r>
              <a:rPr lang="it-IT" dirty="0" smtClean="0"/>
              <a:t>secca 4/10/2017</a:t>
            </a:r>
            <a:r>
              <a:rPr lang="it-IT" dirty="0" smtClean="0"/>
              <a:t> </a:t>
            </a:r>
            <a:endParaRPr lang="it-IT" dirty="0"/>
          </a:p>
        </p:txBody>
      </p:sp>
    </p:spTree>
    <p:extLst>
      <p:ext uri="{BB962C8B-B14F-4D97-AF65-F5344CB8AC3E}">
        <p14:creationId xmlns:p14="http://schemas.microsoft.com/office/powerpoint/2010/main" xmlns="" val="1969380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116632"/>
            <a:ext cx="6768752" cy="648841"/>
          </a:xfrm>
        </p:spPr>
        <p:txBody>
          <a:bodyPr/>
          <a:lstStyle/>
          <a:p>
            <a:r>
              <a:rPr lang="it-IT" sz="3200" dirty="0" smtClean="0">
                <a:latin typeface="Times New Roman" panose="02020603050405020304" pitchFamily="18" charset="0"/>
                <a:cs typeface="Times New Roman" panose="02020603050405020304" pitchFamily="18" charset="0"/>
              </a:rPr>
              <a:t>Conclusioni e prospettive future</a:t>
            </a:r>
            <a:endParaRPr lang="it-IT" sz="32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a:xfrm>
            <a:off x="152400" y="1052736"/>
            <a:ext cx="8991600" cy="5350594"/>
          </a:xfrm>
        </p:spPr>
        <p:txBody>
          <a:bodyPr/>
          <a:lstStyle/>
          <a:p>
            <a:pPr lvl="0"/>
            <a:r>
              <a:rPr lang="it-IT" sz="2400" dirty="0" smtClean="0"/>
              <a:t>Abbiamo maggiore resa con l’utilizzo di pianta secca in entrambe le tecniche estrattive utilizzate ed inoltre la pianta secca è più facile da maneggiare e richiede tempi minori.</a:t>
            </a:r>
          </a:p>
          <a:p>
            <a:pPr lvl="0"/>
            <a:r>
              <a:rPr lang="it-IT" sz="2400" dirty="0" smtClean="0"/>
              <a:t>La tecnica di estrazione più efficiente in termini di resa su pianta fresca è la distillazione in corrente di vapore frazionata </a:t>
            </a:r>
          </a:p>
          <a:p>
            <a:pPr lvl="0"/>
            <a:r>
              <a:rPr lang="it-IT" sz="2400" dirty="0" smtClean="0"/>
              <a:t>Mettendo a confronto le due tecniche sicuramente la distillazione in corrente di vapore, rispetto alla </a:t>
            </a:r>
            <a:r>
              <a:rPr lang="it-IT" sz="2400" dirty="0" err="1" smtClean="0"/>
              <a:t>idrodistillazione</a:t>
            </a:r>
            <a:r>
              <a:rPr lang="it-IT" sz="2400" dirty="0" smtClean="0"/>
              <a:t>, è la tecnica che richiede meno tempo e meno costi.</a:t>
            </a:r>
          </a:p>
          <a:p>
            <a:pPr algn="l">
              <a:lnSpc>
                <a:spcPct val="250000"/>
              </a:lnSpc>
            </a:pPr>
            <a:endParaRPr lang="it-IT" sz="2400" dirty="0" smtClean="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19</a:t>
            </a:fld>
            <a:endParaRPr lang="it-IT"/>
          </a:p>
        </p:txBody>
      </p:sp>
    </p:spTree>
    <p:extLst>
      <p:ext uri="{BB962C8B-B14F-4D97-AF65-F5344CB8AC3E}">
        <p14:creationId xmlns:p14="http://schemas.microsoft.com/office/powerpoint/2010/main" xmlns="" val="3776619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egnaposto numero diapositiva 3"/>
          <p:cNvSpPr>
            <a:spLocks noGrp="1"/>
          </p:cNvSpPr>
          <p:nvPr>
            <p:ph type="sldNum" sz="quarter" idx="12"/>
          </p:nvPr>
        </p:nvSpPr>
        <p:spPr>
          <a:noFill/>
        </p:spPr>
        <p:txBody>
          <a:bodyPr/>
          <a:lstStyle/>
          <a:p>
            <a:fld id="{B0733DD0-0F05-42C2-9A79-697C66ED2D28}" type="slidenum">
              <a:rPr lang="it-IT">
                <a:ea typeface="ＭＳ Ｐゴシック" pitchFamily="34" charset="-128"/>
              </a:rPr>
              <a:pPr/>
              <a:t>2</a:t>
            </a:fld>
            <a:endParaRPr lang="it-IT">
              <a:ea typeface="ＭＳ Ｐゴシック" pitchFamily="34" charset="-128"/>
            </a:endParaRPr>
          </a:p>
        </p:txBody>
      </p:sp>
      <p:sp>
        <p:nvSpPr>
          <p:cNvPr id="3" name="Rettangolo arrotondato 2"/>
          <p:cNvSpPr/>
          <p:nvPr/>
        </p:nvSpPr>
        <p:spPr bwMode="auto">
          <a:xfrm>
            <a:off x="2634780" y="2205286"/>
            <a:ext cx="2664296" cy="93610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900" b="0" i="0" u="none" strike="noStrike" cap="none" normalizeH="0" baseline="0" smtClean="0">
                <a:ln>
                  <a:noFill/>
                </a:ln>
                <a:solidFill>
                  <a:schemeClr val="bg1"/>
                </a:solidFill>
                <a:effectLst/>
                <a:latin typeface="Arial" charset="0"/>
                <a:ea typeface="ＭＳ Ｐゴシック" pitchFamily="1" charset="-128"/>
              </a:rPr>
              <a:t>reglazione</a:t>
            </a:r>
          </a:p>
        </p:txBody>
      </p:sp>
      <p:sp>
        <p:nvSpPr>
          <p:cNvPr id="4" name="Titolo 3"/>
          <p:cNvSpPr>
            <a:spLocks noGrp="1"/>
          </p:cNvSpPr>
          <p:nvPr>
            <p:ph type="title"/>
          </p:nvPr>
        </p:nvSpPr>
        <p:spPr>
          <a:xfrm>
            <a:off x="1115616" y="260648"/>
            <a:ext cx="6000792" cy="504825"/>
          </a:xfrm>
        </p:spPr>
        <p:txBody>
          <a:bodyPr anchor="ctr"/>
          <a:lstStyle/>
          <a:p>
            <a:r>
              <a:rPr lang="it-IT" sz="3600" dirty="0" smtClean="0">
                <a:latin typeface="Times New Roman" panose="02020603050405020304" pitchFamily="18" charset="0"/>
                <a:cs typeface="Times New Roman" panose="02020603050405020304" pitchFamily="18" charset="0"/>
              </a:rPr>
              <a:t>Sommario </a:t>
            </a:r>
            <a:endParaRPr lang="it-IT" sz="3600" dirty="0">
              <a:latin typeface="Times New Roman" panose="02020603050405020304" pitchFamily="18" charset="0"/>
              <a:cs typeface="Times New Roman" panose="02020603050405020304" pitchFamily="18" charset="0"/>
            </a:endParaRPr>
          </a:p>
        </p:txBody>
      </p:sp>
      <p:sp>
        <p:nvSpPr>
          <p:cNvPr id="2" name="CasellaDiTesto 1"/>
          <p:cNvSpPr txBox="1"/>
          <p:nvPr/>
        </p:nvSpPr>
        <p:spPr>
          <a:xfrm>
            <a:off x="1082472" y="836712"/>
            <a:ext cx="7200800" cy="5478423"/>
          </a:xfrm>
          <a:prstGeom prst="rect">
            <a:avLst/>
          </a:prstGeom>
          <a:noFill/>
        </p:spPr>
        <p:txBody>
          <a:bodyPr wrap="square" rtlCol="0">
            <a:spAutoFit/>
          </a:bodyPr>
          <a:lstStyle/>
          <a:p>
            <a:pPr marL="342900" indent="-342900">
              <a:lnSpc>
                <a:spcPct val="250000"/>
              </a:lnSpc>
              <a:buFont typeface="+mj-lt"/>
              <a:buAutoNum type="arabicPeriod"/>
            </a:pPr>
            <a:r>
              <a:rPr lang="it-IT" sz="2000" dirty="0" smtClean="0">
                <a:latin typeface="Times New Roman" panose="02020603050405020304" pitchFamily="18" charset="0"/>
                <a:cs typeface="Times New Roman" panose="02020603050405020304" pitchFamily="18" charset="0"/>
              </a:rPr>
              <a:t>Gli oli essenziali</a:t>
            </a:r>
          </a:p>
          <a:p>
            <a:pPr marL="342900" indent="-342900">
              <a:lnSpc>
                <a:spcPct val="250000"/>
              </a:lnSpc>
              <a:buFont typeface="+mj-lt"/>
              <a:buAutoNum type="arabicPeriod"/>
            </a:pPr>
            <a:r>
              <a:rPr lang="it-IT" sz="2000" dirty="0" smtClean="0">
                <a:latin typeface="Times New Roman" panose="02020603050405020304" pitchFamily="18" charset="0"/>
                <a:cs typeface="Times New Roman" panose="02020603050405020304" pitchFamily="18" charset="0"/>
              </a:rPr>
              <a:t>Scopo della tesi</a:t>
            </a:r>
          </a:p>
          <a:p>
            <a:pPr marL="342900" indent="-342900">
              <a:lnSpc>
                <a:spcPct val="250000"/>
              </a:lnSpc>
              <a:buFont typeface="+mj-lt"/>
              <a:buAutoNum type="arabicPeriod"/>
            </a:pPr>
            <a:r>
              <a:rPr lang="it-IT" sz="2000" dirty="0" smtClean="0">
                <a:latin typeface="Times New Roman" panose="02020603050405020304" pitchFamily="18" charset="0"/>
                <a:cs typeface="Times New Roman" panose="02020603050405020304" pitchFamily="18" charset="0"/>
              </a:rPr>
              <a:t>Specie officinale studiata</a:t>
            </a:r>
          </a:p>
          <a:p>
            <a:pPr marL="342900" indent="-342900">
              <a:lnSpc>
                <a:spcPct val="250000"/>
              </a:lnSpc>
              <a:buFont typeface="+mj-lt"/>
              <a:buAutoNum type="arabicPeriod"/>
            </a:pPr>
            <a:r>
              <a:rPr lang="it-IT" sz="2000" dirty="0" smtClean="0">
                <a:latin typeface="Times New Roman" panose="02020603050405020304" pitchFamily="18" charset="0"/>
                <a:cs typeface="Times New Roman" panose="02020603050405020304" pitchFamily="18" charset="0"/>
              </a:rPr>
              <a:t>Metodo sperimentale </a:t>
            </a:r>
            <a:endParaRPr lang="it-IT" sz="2000" dirty="0" smtClean="0">
              <a:latin typeface="Times New Roman" panose="02020603050405020304" pitchFamily="18" charset="0"/>
              <a:cs typeface="Times New Roman" panose="02020603050405020304" pitchFamily="18" charset="0"/>
            </a:endParaRPr>
          </a:p>
          <a:p>
            <a:pPr marL="342900" indent="-342900">
              <a:lnSpc>
                <a:spcPct val="250000"/>
              </a:lnSpc>
              <a:buFont typeface="+mj-lt"/>
              <a:buAutoNum type="arabicPeriod"/>
            </a:pPr>
            <a:r>
              <a:rPr lang="it-IT" sz="2000" dirty="0" smtClean="0">
                <a:latin typeface="Times New Roman" panose="02020603050405020304" pitchFamily="18" charset="0"/>
                <a:cs typeface="Times New Roman" panose="02020603050405020304" pitchFamily="18" charset="0"/>
              </a:rPr>
              <a:t>Procedura  analitica</a:t>
            </a:r>
            <a:endParaRPr lang="it-IT" sz="2000" dirty="0" smtClean="0">
              <a:latin typeface="Times New Roman" panose="02020603050405020304" pitchFamily="18" charset="0"/>
              <a:cs typeface="Times New Roman" panose="02020603050405020304" pitchFamily="18" charset="0"/>
            </a:endParaRPr>
          </a:p>
          <a:p>
            <a:pPr marL="342900" indent="-342900">
              <a:lnSpc>
                <a:spcPct val="250000"/>
              </a:lnSpc>
              <a:buFont typeface="+mj-lt"/>
              <a:buAutoNum type="arabicPeriod"/>
            </a:pPr>
            <a:r>
              <a:rPr lang="it-IT" sz="2000" dirty="0" smtClean="0">
                <a:latin typeface="Times New Roman" panose="02020603050405020304" pitchFamily="18" charset="0"/>
                <a:cs typeface="Times New Roman" panose="02020603050405020304" pitchFamily="18" charset="0"/>
              </a:rPr>
              <a:t>Risultati </a:t>
            </a:r>
            <a:endParaRPr lang="it-IT" sz="2000" dirty="0" smtClean="0">
              <a:latin typeface="Times New Roman" panose="02020603050405020304" pitchFamily="18" charset="0"/>
              <a:cs typeface="Times New Roman" panose="02020603050405020304" pitchFamily="18" charset="0"/>
            </a:endParaRPr>
          </a:p>
          <a:p>
            <a:pPr marL="342900" indent="-342900">
              <a:lnSpc>
                <a:spcPct val="250000"/>
              </a:lnSpc>
              <a:buFont typeface="+mj-lt"/>
              <a:buAutoNum type="arabicPeriod"/>
            </a:pPr>
            <a:r>
              <a:rPr lang="it-IT" sz="2000" dirty="0" smtClean="0">
                <a:latin typeface="Times New Roman" panose="02020603050405020304" pitchFamily="18" charset="0"/>
                <a:cs typeface="Times New Roman" panose="02020603050405020304" pitchFamily="18" charset="0"/>
              </a:rPr>
              <a:t>Conclusioni </a:t>
            </a:r>
            <a:endParaRPr lang="it-I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91248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88640"/>
            <a:ext cx="6000792" cy="720080"/>
          </a:xfrm>
        </p:spPr>
        <p:txBody>
          <a:bodyPr/>
          <a:lstStyle/>
          <a:p>
            <a:r>
              <a:rPr lang="it-IT" sz="3600" dirty="0" smtClean="0">
                <a:latin typeface="Times New Roman" panose="02020603050405020304" pitchFamily="18" charset="0"/>
                <a:cs typeface="Times New Roman" panose="02020603050405020304" pitchFamily="18" charset="0"/>
              </a:rPr>
              <a:t>Ringraziamenti </a:t>
            </a:r>
            <a:endParaRPr lang="it-IT" sz="36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lstStyle/>
          <a:p>
            <a:pPr>
              <a:lnSpc>
                <a:spcPct val="250000"/>
              </a:lnSpc>
            </a:pPr>
            <a:r>
              <a:rPr lang="it-IT" sz="2800" dirty="0" smtClean="0">
                <a:latin typeface="Times New Roman" panose="02020603050405020304" pitchFamily="18" charset="0"/>
                <a:cs typeface="Times New Roman" panose="02020603050405020304" pitchFamily="18" charset="0"/>
              </a:rPr>
              <a:t>Professor </a:t>
            </a:r>
            <a:r>
              <a:rPr lang="it-IT" sz="2800" dirty="0" smtClean="0">
                <a:latin typeface="Times New Roman" panose="02020603050405020304" pitchFamily="18" charset="0"/>
                <a:cs typeface="Times New Roman" panose="02020603050405020304" pitchFamily="18" charset="0"/>
              </a:rPr>
              <a:t>Rino </a:t>
            </a:r>
            <a:r>
              <a:rPr lang="it-IT" sz="2800" dirty="0" smtClean="0">
                <a:latin typeface="Times New Roman" panose="02020603050405020304" pitchFamily="18" charset="0"/>
                <a:cs typeface="Times New Roman" panose="02020603050405020304" pitchFamily="18" charset="0"/>
              </a:rPr>
              <a:t>Ragno</a:t>
            </a:r>
            <a:endParaRPr lang="it-IT" sz="2800" dirty="0" smtClean="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20</a:t>
            </a:fld>
            <a:endParaRPr lang="it-IT"/>
          </a:p>
        </p:txBody>
      </p:sp>
    </p:spTree>
    <p:extLst>
      <p:ext uri="{BB962C8B-B14F-4D97-AF65-F5344CB8AC3E}">
        <p14:creationId xmlns:p14="http://schemas.microsoft.com/office/powerpoint/2010/main" xmlns="" val="2148531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3</a:t>
            </a:fld>
            <a:endParaRPr lang="it-IT"/>
          </a:p>
        </p:txBody>
      </p:sp>
      <p:sp>
        <p:nvSpPr>
          <p:cNvPr id="5" name="Segnaposto contenuto 2"/>
          <p:cNvSpPr>
            <a:spLocks noGrp="1"/>
          </p:cNvSpPr>
          <p:nvPr>
            <p:ph idx="1"/>
          </p:nvPr>
        </p:nvSpPr>
        <p:spPr/>
        <p:txBody>
          <a:bodyPr>
            <a:noAutofit/>
          </a:bodyPr>
          <a:lstStyle/>
          <a:p>
            <a:pPr>
              <a:lnSpc>
                <a:spcPct val="250000"/>
              </a:lnSpc>
            </a:pPr>
            <a:r>
              <a:rPr lang="it-IT" sz="3600" dirty="0" smtClean="0">
                <a:latin typeface="Times New Roman" panose="02020603050405020304" pitchFamily="18" charset="0"/>
                <a:cs typeface="Times New Roman" panose="02020603050405020304" pitchFamily="18" charset="0"/>
              </a:rPr>
              <a:t>Caratteristiche generali</a:t>
            </a:r>
          </a:p>
          <a:p>
            <a:pPr>
              <a:lnSpc>
                <a:spcPct val="250000"/>
              </a:lnSpc>
            </a:pPr>
            <a:r>
              <a:rPr lang="it-IT" sz="3600" dirty="0" smtClean="0">
                <a:latin typeface="Times New Roman" panose="02020603050405020304" pitchFamily="18" charset="0"/>
                <a:cs typeface="Times New Roman" panose="02020603050405020304" pitchFamily="18" charset="0"/>
              </a:rPr>
              <a:t>Tecniche estrattive</a:t>
            </a:r>
          </a:p>
          <a:p>
            <a:pPr>
              <a:lnSpc>
                <a:spcPct val="250000"/>
              </a:lnSpc>
            </a:pPr>
            <a:r>
              <a:rPr lang="it-IT" sz="3600" dirty="0" smtClean="0">
                <a:latin typeface="Times New Roman" panose="02020603050405020304" pitchFamily="18" charset="0"/>
                <a:cs typeface="Times New Roman" panose="02020603050405020304" pitchFamily="18" charset="0"/>
              </a:rPr>
              <a:t>Applicazioni ed attività biologica</a:t>
            </a:r>
          </a:p>
        </p:txBody>
      </p:sp>
      <p:sp>
        <p:nvSpPr>
          <p:cNvPr id="6" name="Titolo 1"/>
          <p:cNvSpPr>
            <a:spLocks noGrp="1"/>
          </p:cNvSpPr>
          <p:nvPr>
            <p:ph type="title"/>
          </p:nvPr>
        </p:nvSpPr>
        <p:spPr>
          <a:xfrm>
            <a:off x="1043608" y="188640"/>
            <a:ext cx="6000792" cy="504825"/>
          </a:xfrm>
        </p:spPr>
        <p:txBody>
          <a:bodyPr/>
          <a:lstStyle/>
          <a:p>
            <a:r>
              <a:rPr lang="it-IT" sz="3600" dirty="0" smtClean="0">
                <a:latin typeface="Times New Roman" panose="02020603050405020304" pitchFamily="18" charset="0"/>
                <a:cs typeface="Times New Roman" panose="02020603050405020304" pitchFamily="18" charset="0"/>
              </a:rPr>
              <a:t>Gli oli essenziali</a:t>
            </a:r>
            <a:endParaRPr lang="it-IT"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772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88640"/>
            <a:ext cx="6000792" cy="504825"/>
          </a:xfrm>
        </p:spPr>
        <p:txBody>
          <a:bodyPr/>
          <a:lstStyle/>
          <a:p>
            <a:r>
              <a:rPr lang="it-IT" sz="3600" dirty="0" smtClean="0">
                <a:latin typeface="Times New Roman" panose="02020603050405020304" pitchFamily="18" charset="0"/>
                <a:cs typeface="Times New Roman" panose="02020603050405020304" pitchFamily="18" charset="0"/>
              </a:rPr>
              <a:t>Gli oli essenziali</a:t>
            </a:r>
            <a:endParaRPr lang="it-IT" sz="3600"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4</a:t>
            </a:fld>
            <a:endParaRPr lang="it-IT"/>
          </a:p>
        </p:txBody>
      </p:sp>
      <p:sp>
        <p:nvSpPr>
          <p:cNvPr id="6" name="Segnaposto contenuto 2"/>
          <p:cNvSpPr>
            <a:spLocks noGrp="1"/>
          </p:cNvSpPr>
          <p:nvPr>
            <p:ph idx="1"/>
          </p:nvPr>
        </p:nvSpPr>
        <p:spPr/>
        <p:txBody>
          <a:bodyPr/>
          <a:lstStyle/>
          <a:p>
            <a:pPr marL="0" indent="0">
              <a:buNone/>
            </a:pPr>
            <a:r>
              <a:rPr lang="it-IT" dirty="0" smtClean="0">
                <a:latin typeface="Times New Roman" panose="02020603050405020304" pitchFamily="18" charset="0"/>
                <a:cs typeface="Times New Roman" panose="02020603050405020304" pitchFamily="18" charset="0"/>
              </a:rPr>
              <a:t>Tecniche estrattive </a:t>
            </a:r>
          </a:p>
          <a:p>
            <a:pPr lvl="0"/>
            <a:r>
              <a:rPr lang="it-IT" dirty="0" smtClean="0"/>
              <a:t>Spremitura </a:t>
            </a:r>
          </a:p>
          <a:p>
            <a:pPr lvl="0"/>
            <a:r>
              <a:rPr lang="it-IT" dirty="0" err="1" smtClean="0"/>
              <a:t>Enfleurage</a:t>
            </a:r>
            <a:r>
              <a:rPr lang="it-IT" dirty="0" smtClean="0"/>
              <a:t> </a:t>
            </a:r>
          </a:p>
          <a:p>
            <a:pPr lvl="0"/>
            <a:r>
              <a:rPr lang="it-IT" dirty="0" smtClean="0"/>
              <a:t>Estrazione mediante solventi </a:t>
            </a:r>
          </a:p>
          <a:p>
            <a:pPr lvl="0"/>
            <a:r>
              <a:rPr lang="it-IT" dirty="0" smtClean="0"/>
              <a:t>Estrazione con fluidi supercritici </a:t>
            </a:r>
          </a:p>
          <a:p>
            <a:pPr lvl="0"/>
            <a:r>
              <a:rPr lang="it-IT" dirty="0" smtClean="0"/>
              <a:t>Distillazione in corrente di vapore </a:t>
            </a:r>
          </a:p>
          <a:p>
            <a:pPr lvl="0"/>
            <a:r>
              <a:rPr lang="it-IT" dirty="0" err="1" smtClean="0"/>
              <a:t>Idrodistillazione</a:t>
            </a:r>
            <a:endParaRPr lang="it-IT" dirty="0" smtClean="0"/>
          </a:p>
          <a:p>
            <a:pPr lvl="0"/>
            <a:r>
              <a:rPr lang="it-IT" dirty="0" smtClean="0"/>
              <a:t>Estrazione assistita da microonde</a:t>
            </a:r>
          </a:p>
          <a:p>
            <a:pPr marL="0" indent="0" algn="ctr">
              <a:lnSpc>
                <a:spcPct val="150000"/>
              </a:lnSpc>
              <a:buNone/>
            </a:pPr>
            <a:endParaRPr lang="it-IT" i="1" dirty="0" smtClean="0">
              <a:latin typeface="Times New Roman" panose="02020603050405020304" pitchFamily="18" charset="0"/>
              <a:cs typeface="Times New Roman" panose="02020603050405020304" pitchFamily="18" charset="0"/>
            </a:endParaRPr>
          </a:p>
          <a:p>
            <a:pPr marL="0" indent="0" algn="ctr">
              <a:lnSpc>
                <a:spcPct val="150000"/>
              </a:lnSpc>
              <a:buNone/>
            </a:pPr>
            <a:endParaRPr lang="it-IT" i="1" dirty="0" smtClean="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3798370" y="4059297"/>
            <a:ext cx="810545" cy="369332"/>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xmlns="" val="252410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6000792" cy="576833"/>
          </a:xfrm>
        </p:spPr>
        <p:txBody>
          <a:bodyPr/>
          <a:lstStyle/>
          <a:p>
            <a:r>
              <a:rPr lang="it-IT" sz="3600" dirty="0" smtClean="0">
                <a:latin typeface="Times New Roman" panose="02020603050405020304" pitchFamily="18" charset="0"/>
                <a:cs typeface="Times New Roman" panose="02020603050405020304" pitchFamily="18" charset="0"/>
              </a:rPr>
              <a:t>Scopo della tesi</a:t>
            </a:r>
            <a:endParaRPr lang="it-IT" sz="3600" dirty="0">
              <a:latin typeface="Times New Roman" panose="02020603050405020304" pitchFamily="18" charset="0"/>
              <a:cs typeface="Times New Roman" panose="02020603050405020304" pitchFamily="18" charset="0"/>
            </a:endParaRPr>
          </a:p>
        </p:txBody>
      </p:sp>
      <p:sp>
        <p:nvSpPr>
          <p:cNvPr id="3" name="Segnaposto contenuto 2"/>
          <p:cNvSpPr>
            <a:spLocks noGrp="1"/>
          </p:cNvSpPr>
          <p:nvPr>
            <p:ph idx="1"/>
          </p:nvPr>
        </p:nvSpPr>
        <p:spPr/>
        <p:txBody>
          <a:bodyPr anchor="ctr"/>
          <a:lstStyle/>
          <a:p>
            <a:pPr marL="0" indent="0" algn="ctr">
              <a:lnSpc>
                <a:spcPct val="150000"/>
              </a:lnSpc>
              <a:buNone/>
            </a:pPr>
            <a:r>
              <a:rPr lang="it-IT" b="1" dirty="0" smtClean="0">
                <a:latin typeface="Times New Roman" panose="02020603050405020304" pitchFamily="18" charset="0"/>
                <a:cs typeface="Times New Roman" panose="02020603050405020304" pitchFamily="18" charset="0"/>
              </a:rPr>
              <a:t>Qual è la migliore tecnica estrattiva fra </a:t>
            </a:r>
            <a:r>
              <a:rPr lang="it-IT" b="1" dirty="0" err="1" smtClean="0">
                <a:latin typeface="Times New Roman" panose="02020603050405020304" pitchFamily="18" charset="0"/>
                <a:cs typeface="Times New Roman" panose="02020603050405020304" pitchFamily="18" charset="0"/>
              </a:rPr>
              <a:t>idrodistillazione</a:t>
            </a:r>
            <a:r>
              <a:rPr lang="it-IT" b="1" dirty="0" smtClean="0">
                <a:latin typeface="Times New Roman" panose="02020603050405020304" pitchFamily="18" charset="0"/>
                <a:cs typeface="Times New Roman" panose="02020603050405020304" pitchFamily="18" charset="0"/>
              </a:rPr>
              <a:t> e distillazione in corrente di vapore e il giusto intervallo di tempo per estrarre l’olio essenziale dalle piante aromatiche?</a:t>
            </a:r>
            <a:endParaRPr lang="it-IT" b="1"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5</a:t>
            </a:fld>
            <a:endParaRPr lang="it-IT"/>
          </a:p>
        </p:txBody>
      </p:sp>
    </p:spTree>
    <p:extLst>
      <p:ext uri="{BB962C8B-B14F-4D97-AF65-F5344CB8AC3E}">
        <p14:creationId xmlns:p14="http://schemas.microsoft.com/office/powerpoint/2010/main" xmlns="" val="3675323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6</a:t>
            </a:fld>
            <a:endParaRPr lang="it-IT"/>
          </a:p>
        </p:txBody>
      </p:sp>
      <p:sp>
        <p:nvSpPr>
          <p:cNvPr id="2" name="Titolo 1"/>
          <p:cNvSpPr>
            <a:spLocks noGrp="1"/>
          </p:cNvSpPr>
          <p:nvPr>
            <p:ph type="title" idx="4294967295"/>
          </p:nvPr>
        </p:nvSpPr>
        <p:spPr>
          <a:xfrm>
            <a:off x="1198996" y="188640"/>
            <a:ext cx="6000750" cy="576833"/>
          </a:xfrm>
        </p:spPr>
        <p:txBody>
          <a:bodyPr/>
          <a:lstStyle/>
          <a:p>
            <a:r>
              <a:rPr lang="it-IT" sz="3600" dirty="0" smtClean="0">
                <a:solidFill>
                  <a:srgbClr val="FFC000"/>
                </a:solidFill>
                <a:latin typeface="Times New Roman" panose="02020603050405020304" pitchFamily="18" charset="0"/>
                <a:cs typeface="Times New Roman" panose="02020603050405020304" pitchFamily="18" charset="0"/>
              </a:rPr>
              <a:t>Specie vegetale studiata</a:t>
            </a:r>
            <a:endParaRPr lang="it-IT" sz="3600" dirty="0">
              <a:solidFill>
                <a:srgbClr val="FFC000"/>
              </a:solidFill>
              <a:latin typeface="Times New Roman" panose="02020603050405020304" pitchFamily="18" charset="0"/>
              <a:cs typeface="Times New Roman" panose="02020603050405020304" pitchFamily="18" charset="0"/>
            </a:endParaRPr>
          </a:p>
        </p:txBody>
      </p:sp>
      <p:sp>
        <p:nvSpPr>
          <p:cNvPr id="5" name="Rettangolo arrotondato 4"/>
          <p:cNvSpPr/>
          <p:nvPr/>
        </p:nvSpPr>
        <p:spPr bwMode="auto">
          <a:xfrm>
            <a:off x="539552" y="2132856"/>
            <a:ext cx="2014154" cy="1421154"/>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dirty="0" smtClean="0">
              <a:ln>
                <a:noFill/>
              </a:ln>
              <a:effectLst/>
              <a:ea typeface="ＭＳ Ｐゴシック" pitchFamily="1" charset="-128"/>
            </a:endParaRPr>
          </a:p>
        </p:txBody>
      </p:sp>
      <p:sp>
        <p:nvSpPr>
          <p:cNvPr id="7" name="Rettangolo arrotondato 6"/>
          <p:cNvSpPr/>
          <p:nvPr/>
        </p:nvSpPr>
        <p:spPr bwMode="auto">
          <a:xfrm>
            <a:off x="1146244" y="2456892"/>
            <a:ext cx="1872208" cy="72008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900" b="0" i="0" u="none" strike="noStrike" cap="none" normalizeH="0" baseline="0" smtClean="0">
              <a:ln>
                <a:noFill/>
              </a:ln>
              <a:solidFill>
                <a:schemeClr val="bg1"/>
              </a:solidFill>
              <a:effectLst/>
              <a:latin typeface="Arial" charset="0"/>
              <a:ea typeface="ＭＳ Ｐゴシック" pitchFamily="1" charset="-128"/>
            </a:endParaRPr>
          </a:p>
        </p:txBody>
      </p:sp>
      <p:pic>
        <p:nvPicPr>
          <p:cNvPr id="12" name="Immagine 11" descr="C:\Users\Francesca1\Pictures\Rosmarinus_officinalis_32680_154291.jpg"/>
          <p:cNvPicPr/>
          <p:nvPr/>
        </p:nvPicPr>
        <p:blipFill>
          <a:blip r:embed="rId3" cstate="print"/>
          <a:stretch>
            <a:fillRect/>
          </a:stretch>
        </p:blipFill>
        <p:spPr bwMode="auto">
          <a:xfrm>
            <a:off x="899592" y="1412776"/>
            <a:ext cx="2965484" cy="4201108"/>
          </a:xfrm>
          <a:prstGeom prst="rect">
            <a:avLst/>
          </a:prstGeom>
          <a:noFill/>
          <a:ln w="9525">
            <a:noFill/>
            <a:miter lim="800000"/>
            <a:headEnd/>
            <a:tailEnd/>
          </a:ln>
        </p:spPr>
      </p:pic>
      <p:sp>
        <p:nvSpPr>
          <p:cNvPr id="13" name="Rettangolo 12"/>
          <p:cNvSpPr/>
          <p:nvPr/>
        </p:nvSpPr>
        <p:spPr>
          <a:xfrm>
            <a:off x="4572000" y="3212976"/>
            <a:ext cx="2592288" cy="369332"/>
          </a:xfrm>
          <a:prstGeom prst="rect">
            <a:avLst/>
          </a:prstGeom>
        </p:spPr>
        <p:txBody>
          <a:bodyPr wrap="square">
            <a:spAutoFit/>
          </a:bodyPr>
          <a:lstStyle/>
          <a:p>
            <a:r>
              <a:rPr lang="it-IT" dirty="0" err="1" smtClean="0"/>
              <a:t>Mentha</a:t>
            </a:r>
            <a:r>
              <a:rPr lang="it-IT" dirty="0" smtClean="0"/>
              <a:t> </a:t>
            </a:r>
            <a:r>
              <a:rPr lang="it-IT" dirty="0" err="1" smtClean="0"/>
              <a:t>suaveolens</a:t>
            </a:r>
            <a:r>
              <a:rPr lang="it-IT" dirty="0" smtClean="0"/>
              <a:t> </a:t>
            </a:r>
            <a:endParaRPr lang="it-IT" dirty="0"/>
          </a:p>
        </p:txBody>
      </p:sp>
    </p:spTree>
    <p:extLst>
      <p:ext uri="{BB962C8B-B14F-4D97-AF65-F5344CB8AC3E}">
        <p14:creationId xmlns:p14="http://schemas.microsoft.com/office/powerpoint/2010/main" xmlns="" val="1916857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7</a:t>
            </a:fld>
            <a:endParaRPr lang="it-IT"/>
          </a:p>
        </p:txBody>
      </p:sp>
      <p:sp>
        <p:nvSpPr>
          <p:cNvPr id="11" name="Titolo 1"/>
          <p:cNvSpPr>
            <a:spLocks noGrp="1"/>
          </p:cNvSpPr>
          <p:nvPr>
            <p:ph type="title" idx="4294967295"/>
          </p:nvPr>
        </p:nvSpPr>
        <p:spPr>
          <a:xfrm>
            <a:off x="1198996" y="188640"/>
            <a:ext cx="6000750" cy="576833"/>
          </a:xfrm>
        </p:spPr>
        <p:txBody>
          <a:bodyPr/>
          <a:lstStyle/>
          <a:p>
            <a:r>
              <a:rPr lang="it-IT" sz="3600" dirty="0" smtClean="0">
                <a:solidFill>
                  <a:srgbClr val="FFC000"/>
                </a:solidFill>
                <a:latin typeface="Times New Roman" panose="02020603050405020304" pitchFamily="18" charset="0"/>
                <a:cs typeface="Times New Roman" panose="02020603050405020304" pitchFamily="18" charset="0"/>
              </a:rPr>
              <a:t>Metodo sperimentale</a:t>
            </a:r>
            <a:endParaRPr lang="it-IT" sz="3600" dirty="0">
              <a:solidFill>
                <a:srgbClr val="FFC000"/>
              </a:solidFill>
              <a:latin typeface="Times New Roman" panose="02020603050405020304" pitchFamily="18" charset="0"/>
              <a:cs typeface="Times New Roman" panose="02020603050405020304" pitchFamily="18" charset="0"/>
            </a:endParaRPr>
          </a:p>
        </p:txBody>
      </p:sp>
      <p:sp>
        <p:nvSpPr>
          <p:cNvPr id="12" name="Segnaposto contenuto 11"/>
          <p:cNvSpPr>
            <a:spLocks noGrp="1"/>
          </p:cNvSpPr>
          <p:nvPr>
            <p:ph idx="1"/>
          </p:nvPr>
        </p:nvSpPr>
        <p:spPr/>
        <p:txBody>
          <a:bodyPr/>
          <a:lstStyle/>
          <a:p>
            <a:pPr>
              <a:buNone/>
            </a:pPr>
            <a:r>
              <a:rPr lang="it-IT" dirty="0" smtClean="0"/>
              <a:t>Gli oli essenziali sono stati prodotti tramite due metodi differenti:</a:t>
            </a:r>
          </a:p>
          <a:p>
            <a:pPr>
              <a:buNone/>
            </a:pPr>
            <a:endParaRPr lang="it-IT" dirty="0" smtClean="0"/>
          </a:p>
          <a:p>
            <a:pPr lvl="0"/>
            <a:r>
              <a:rPr lang="it-IT" dirty="0" smtClean="0"/>
              <a:t>distillazione in corrente di vapore </a:t>
            </a:r>
          </a:p>
          <a:p>
            <a:pPr lvl="0"/>
            <a:endParaRPr lang="it-IT" dirty="0" smtClean="0"/>
          </a:p>
          <a:p>
            <a:pPr lvl="0"/>
            <a:r>
              <a:rPr lang="it-IT" dirty="0" err="1" smtClean="0"/>
              <a:t>idrodistillazione</a:t>
            </a:r>
            <a:r>
              <a:rPr lang="it-IT" dirty="0" smtClean="0"/>
              <a:t> </a:t>
            </a:r>
          </a:p>
          <a:p>
            <a:endParaRPr lang="it-IT" dirty="0"/>
          </a:p>
        </p:txBody>
      </p:sp>
    </p:spTree>
    <p:extLst>
      <p:ext uri="{BB962C8B-B14F-4D97-AF65-F5344CB8AC3E}">
        <p14:creationId xmlns:p14="http://schemas.microsoft.com/office/powerpoint/2010/main" xmlns="" val="173621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188640"/>
            <a:ext cx="6000792" cy="576833"/>
          </a:xfrm>
        </p:spPr>
        <p:txBody>
          <a:bodyPr/>
          <a:lstStyle/>
          <a:p>
            <a:r>
              <a:rPr lang="it-IT" sz="3600" dirty="0" smtClean="0">
                <a:latin typeface="Times New Roman" panose="02020603050405020304" pitchFamily="18" charset="0"/>
                <a:cs typeface="Times New Roman" panose="02020603050405020304" pitchFamily="18" charset="0"/>
              </a:rPr>
              <a:t>Metodologia sperimentale</a:t>
            </a:r>
            <a:endParaRPr lang="it-IT" sz="3600" dirty="0">
              <a:latin typeface="Times New Roman" panose="02020603050405020304" pitchFamily="18" charset="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8</a:t>
            </a:fld>
            <a:endParaRPr lang="it-IT"/>
          </a:p>
        </p:txBody>
      </p:sp>
      <p:sp>
        <p:nvSpPr>
          <p:cNvPr id="7" name="CasellaDiTesto 6"/>
          <p:cNvSpPr txBox="1"/>
          <p:nvPr/>
        </p:nvSpPr>
        <p:spPr>
          <a:xfrm>
            <a:off x="120769" y="6021288"/>
            <a:ext cx="2867055" cy="307777"/>
          </a:xfrm>
          <a:prstGeom prst="rect">
            <a:avLst/>
          </a:prstGeom>
          <a:noFill/>
        </p:spPr>
        <p:txBody>
          <a:bodyPr wrap="square" rtlCol="0">
            <a:spAutoFit/>
          </a:bodyPr>
          <a:lstStyle/>
          <a:p>
            <a:r>
              <a:rPr lang="it-IT" sz="1400" b="1" dirty="0" smtClean="0">
                <a:latin typeface="Times New Roman" panose="02020603050405020304" pitchFamily="18" charset="0"/>
                <a:cs typeface="Times New Roman" panose="02020603050405020304" pitchFamily="18" charset="0"/>
              </a:rPr>
              <a:t>Apparato </a:t>
            </a:r>
            <a:r>
              <a:rPr lang="it-IT" sz="1400" b="1" dirty="0" err="1" smtClean="0">
                <a:latin typeface="Times New Roman" panose="02020603050405020304" pitchFamily="18" charset="0"/>
                <a:cs typeface="Times New Roman" panose="02020603050405020304" pitchFamily="18" charset="0"/>
              </a:rPr>
              <a:t>Clevenger</a:t>
            </a:r>
            <a:endParaRPr lang="it-IT" sz="1400" b="1" dirty="0">
              <a:latin typeface="Times New Roman" panose="02020603050405020304" pitchFamily="18" charset="0"/>
              <a:cs typeface="Times New Roman" panose="02020603050405020304" pitchFamily="18" charset="0"/>
            </a:endParaRPr>
          </a:p>
        </p:txBody>
      </p:sp>
      <p:pic>
        <p:nvPicPr>
          <p:cNvPr id="8" name="Immagine 7"/>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1556792"/>
            <a:ext cx="2771799" cy="3740248"/>
          </a:xfrm>
          <a:prstGeom prst="rect">
            <a:avLst/>
          </a:prstGeom>
        </p:spPr>
      </p:pic>
      <p:sp>
        <p:nvSpPr>
          <p:cNvPr id="9" name="CasellaDiTesto 8"/>
          <p:cNvSpPr txBox="1"/>
          <p:nvPr/>
        </p:nvSpPr>
        <p:spPr>
          <a:xfrm>
            <a:off x="3419872" y="1196752"/>
            <a:ext cx="4869811" cy="4524315"/>
          </a:xfrm>
          <a:prstGeom prst="rect">
            <a:avLst/>
          </a:prstGeom>
          <a:noFill/>
        </p:spPr>
        <p:txBody>
          <a:bodyPr wrap="square" rtlCol="0">
            <a:spAutoFit/>
          </a:bodyPr>
          <a:lstStyle/>
          <a:p>
            <a:r>
              <a:rPr lang="it-IT" sz="2400" dirty="0" smtClean="0">
                <a:latin typeface="Times New Roman" panose="02020603050405020304" pitchFamily="18" charset="0"/>
                <a:cs typeface="Times New Roman" panose="02020603050405020304" pitchFamily="18" charset="0"/>
              </a:rPr>
              <a:t>Distillazione in corrente di vapore frazionata, </a:t>
            </a:r>
            <a:r>
              <a:rPr lang="it-IT" sz="2400" dirty="0" smtClean="0">
                <a:latin typeface="Times New Roman" panose="02020603050405020304" pitchFamily="18" charset="0"/>
                <a:cs typeface="Times New Roman" panose="02020603050405020304" pitchFamily="18" charset="0"/>
              </a:rPr>
              <a:t>separazione:</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1h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2h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3h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6h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a:t>
            </a:r>
            <a:r>
              <a:rPr lang="it-IT" sz="2400" dirty="0" smtClean="0">
                <a:latin typeface="Times New Roman" panose="02020603050405020304" pitchFamily="18" charset="0"/>
                <a:cs typeface="Times New Roman" panose="02020603050405020304" pitchFamily="18" charset="0"/>
              </a:rPr>
              <a:t>24h</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41996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85DBCA1-3AB5-42DB-8325-668973B8D520}" type="slidenum">
              <a:rPr lang="it-IT" smtClean="0"/>
              <a:pPr>
                <a:defRPr/>
              </a:pPr>
              <a:t>9</a:t>
            </a:fld>
            <a:endParaRPr lang="it-IT"/>
          </a:p>
        </p:txBody>
      </p:sp>
      <p:sp>
        <p:nvSpPr>
          <p:cNvPr id="8" name="Titolo 1"/>
          <p:cNvSpPr>
            <a:spLocks noGrp="1"/>
          </p:cNvSpPr>
          <p:nvPr>
            <p:ph type="title"/>
          </p:nvPr>
        </p:nvSpPr>
        <p:spPr>
          <a:xfrm>
            <a:off x="1259632" y="188640"/>
            <a:ext cx="6000792" cy="576833"/>
          </a:xfrm>
        </p:spPr>
        <p:txBody>
          <a:bodyPr/>
          <a:lstStyle/>
          <a:p>
            <a:r>
              <a:rPr lang="it-IT" sz="3600" dirty="0" smtClean="0">
                <a:latin typeface="Times New Roman" panose="02020603050405020304" pitchFamily="18" charset="0"/>
                <a:cs typeface="Times New Roman" panose="02020603050405020304" pitchFamily="18" charset="0"/>
              </a:rPr>
              <a:t>Metodologia sperimentale</a:t>
            </a:r>
            <a:endParaRPr lang="it-IT" sz="3600" dirty="0">
              <a:latin typeface="Times New Roman" panose="02020603050405020304" pitchFamily="18" charset="0"/>
              <a:cs typeface="Times New Roman" panose="02020603050405020304" pitchFamily="18" charset="0"/>
            </a:endParaRPr>
          </a:p>
        </p:txBody>
      </p:sp>
      <p:pic>
        <p:nvPicPr>
          <p:cNvPr id="9" name="Immagine 8"/>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cx="http://schemas.microsoft.com/office/drawing/2014/chartex"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0" y="1556792"/>
            <a:ext cx="2771799" cy="3740248"/>
          </a:xfrm>
          <a:prstGeom prst="rect">
            <a:avLst/>
          </a:prstGeom>
        </p:spPr>
      </p:pic>
      <p:sp>
        <p:nvSpPr>
          <p:cNvPr id="11" name="CasellaDiTesto 10"/>
          <p:cNvSpPr txBox="1"/>
          <p:nvPr/>
        </p:nvSpPr>
        <p:spPr>
          <a:xfrm>
            <a:off x="3203848" y="1268760"/>
            <a:ext cx="4869811" cy="4524315"/>
          </a:xfrm>
          <a:prstGeom prst="rect">
            <a:avLst/>
          </a:prstGeom>
          <a:noFill/>
        </p:spPr>
        <p:txBody>
          <a:bodyPr wrap="square" rtlCol="0">
            <a:spAutoFit/>
          </a:bodyPr>
          <a:lstStyle/>
          <a:p>
            <a:r>
              <a:rPr lang="it-IT" sz="2400" dirty="0" err="1" smtClean="0">
                <a:latin typeface="Times New Roman" panose="02020603050405020304" pitchFamily="18" charset="0"/>
                <a:cs typeface="Times New Roman" panose="02020603050405020304" pitchFamily="18" charset="0"/>
              </a:rPr>
              <a:t>idrod</a:t>
            </a:r>
            <a:r>
              <a:rPr lang="it-IT" sz="2400" dirty="0" err="1" smtClean="0">
                <a:latin typeface="Times New Roman" panose="02020603050405020304" pitchFamily="18" charset="0"/>
                <a:cs typeface="Times New Roman" panose="02020603050405020304" pitchFamily="18" charset="0"/>
              </a:rPr>
              <a:t>istillazione</a:t>
            </a:r>
            <a:r>
              <a:rPr lang="it-IT" sz="2400" dirty="0" smtClean="0">
                <a:latin typeface="Times New Roman" panose="02020603050405020304" pitchFamily="18" charset="0"/>
                <a:cs typeface="Times New Roman" panose="02020603050405020304" pitchFamily="18" charset="0"/>
              </a:rPr>
              <a:t> frazionata, </a:t>
            </a:r>
            <a:r>
              <a:rPr lang="it-IT" sz="2400" dirty="0" smtClean="0">
                <a:latin typeface="Times New Roman" panose="02020603050405020304" pitchFamily="18" charset="0"/>
                <a:cs typeface="Times New Roman" panose="02020603050405020304" pitchFamily="18" charset="0"/>
              </a:rPr>
              <a:t>separazione:</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1h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2h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3h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6h</a:t>
            </a:r>
          </a:p>
          <a:p>
            <a:pPr marL="342900" indent="-342900">
              <a:lnSpc>
                <a:spcPct val="200000"/>
              </a:lnSpc>
              <a:buFont typeface="Arial" panose="020B0604020202020204" pitchFamily="34" charset="0"/>
              <a:buChar char="•"/>
            </a:pPr>
            <a:r>
              <a:rPr lang="it-IT" sz="2400" dirty="0" smtClean="0">
                <a:latin typeface="Times New Roman" panose="02020603050405020304" pitchFamily="18" charset="0"/>
                <a:cs typeface="Times New Roman" panose="02020603050405020304" pitchFamily="18" charset="0"/>
              </a:rPr>
              <a:t>Dopo </a:t>
            </a:r>
            <a:r>
              <a:rPr lang="it-IT" sz="2400" dirty="0" smtClean="0">
                <a:latin typeface="Times New Roman" panose="02020603050405020304" pitchFamily="18" charset="0"/>
                <a:cs typeface="Times New Roman" panose="02020603050405020304" pitchFamily="18" charset="0"/>
              </a:rPr>
              <a:t>24h</a:t>
            </a: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7275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sapienza">
  <a:themeElements>
    <a:clrScheme name="Mi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smtClean="0">
            <a:ln>
              <a:noFill/>
            </a:ln>
            <a:solidFill>
              <a:schemeClr val="bg1"/>
            </a:solidFill>
            <a:effectLst/>
            <a:latin typeface="Arial" charset="0"/>
            <a:ea typeface="ＭＳ Ｐゴシック" pitchFamily="1" charset="-128"/>
          </a:defRPr>
        </a:defPPr>
      </a:lstStyle>
    </a:ln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16503</TotalTime>
  <Words>3457</Words>
  <Application>Microsoft Office PowerPoint</Application>
  <PresentationFormat>Presentazione su schermo (4:3)</PresentationFormat>
  <Paragraphs>554</Paragraphs>
  <Slides>20</Slides>
  <Notes>19</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la sapienza</vt:lpstr>
      <vt:lpstr>Diapositiva 1</vt:lpstr>
      <vt:lpstr>Sommario </vt:lpstr>
      <vt:lpstr>Gli oli essenziali</vt:lpstr>
      <vt:lpstr>Gli oli essenziali</vt:lpstr>
      <vt:lpstr>Scopo della tesi</vt:lpstr>
      <vt:lpstr>Specie vegetale studiata</vt:lpstr>
      <vt:lpstr>Metodo sperimentale</vt:lpstr>
      <vt:lpstr>Metodologia sperimentale</vt:lpstr>
      <vt:lpstr>Metodologia sperimentale</vt:lpstr>
      <vt:lpstr>Metodologia sperimentale</vt:lpstr>
      <vt:lpstr>Metodo sperimentale </vt:lpstr>
      <vt:lpstr>Procedura analitica </vt:lpstr>
      <vt:lpstr>Diapositiva 13</vt:lpstr>
      <vt:lpstr>Risultati: resa dell’estrazione</vt:lpstr>
      <vt:lpstr>Diapositiva 15</vt:lpstr>
      <vt:lpstr>Risultati: resa dell’estrazione</vt:lpstr>
      <vt:lpstr>Risultati: resa dell’estrazione</vt:lpstr>
      <vt:lpstr>Risultati: resa dell’estrazione</vt:lpstr>
      <vt:lpstr>Conclusioni e prospettive future</vt:lpstr>
      <vt:lpstr>Ringraziamenti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Inibitori selettivi delle HDAC. Studio dei determinanti strutturali responsabili della selettività nelle varie isoforme mediante un approcccio combinato tra homology modeling, molecular docking e comparative binding energy analysis.</dc:title>
  <dc:creator>laura</dc:creator>
  <cp:lastModifiedBy>utente</cp:lastModifiedBy>
  <cp:revision>1650</cp:revision>
  <dcterms:created xsi:type="dcterms:W3CDTF">2011-07-07T14:47:58Z</dcterms:created>
  <dcterms:modified xsi:type="dcterms:W3CDTF">2017-10-17T09:49:56Z</dcterms:modified>
</cp:coreProperties>
</file>