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3" r:id="rId2"/>
    <p:sldId id="274" r:id="rId3"/>
    <p:sldId id="304" r:id="rId4"/>
    <p:sldId id="277" r:id="rId5"/>
    <p:sldId id="267" r:id="rId6"/>
    <p:sldId id="258" r:id="rId7"/>
    <p:sldId id="278" r:id="rId8"/>
    <p:sldId id="279" r:id="rId9"/>
    <p:sldId id="282" r:id="rId10"/>
    <p:sldId id="280" r:id="rId11"/>
    <p:sldId id="283" r:id="rId12"/>
    <p:sldId id="269" r:id="rId13"/>
    <p:sldId id="285" r:id="rId14"/>
    <p:sldId id="286" r:id="rId15"/>
    <p:sldId id="288" r:id="rId16"/>
    <p:sldId id="290" r:id="rId17"/>
    <p:sldId id="291" r:id="rId18"/>
    <p:sldId id="292" r:id="rId19"/>
    <p:sldId id="293" r:id="rId20"/>
    <p:sldId id="296" r:id="rId21"/>
    <p:sldId id="294" r:id="rId22"/>
    <p:sldId id="297" r:id="rId23"/>
    <p:sldId id="298" r:id="rId24"/>
    <p:sldId id="305" r:id="rId25"/>
    <p:sldId id="299" r:id="rId26"/>
    <p:sldId id="300" r:id="rId27"/>
    <p:sldId id="301" r:id="rId28"/>
    <p:sldId id="302" r:id="rId29"/>
    <p:sldId id="303" r:id="rId3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D8C93"/>
    <a:srgbClr val="822433"/>
    <a:srgbClr val="FFFFFF"/>
    <a:srgbClr val="E494A1"/>
    <a:srgbClr val="B88C93"/>
    <a:srgbClr val="D8CCCD"/>
    <a:srgbClr val="EDE8E8"/>
    <a:srgbClr val="945D65"/>
    <a:srgbClr val="AE5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78333" autoAdjust="0"/>
  </p:normalViewPr>
  <p:slideViewPr>
    <p:cSldViewPr>
      <p:cViewPr varScale="1">
        <p:scale>
          <a:sx n="79" d="100"/>
          <a:sy n="79" d="100"/>
        </p:scale>
        <p:origin x="1541" y="77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37761-1C51-4A10-8E06-314FA5D3C5A7}" type="doc">
      <dgm:prSet loTypeId="urn:microsoft.com/office/officeart/2005/8/layout/cycle2" loCatId="cycle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it-IT"/>
        </a:p>
      </dgm:t>
    </dgm:pt>
    <dgm:pt modelId="{041E8093-724A-45BD-82E9-63193057E576}">
      <dgm:prSet phldrT="[Testo]" custT="1"/>
      <dgm:spPr/>
      <dgm:t>
        <a:bodyPr/>
        <a:lstStyle/>
        <a:p>
          <a:r>
            <a:rPr lang="it-IT" sz="1050" dirty="0"/>
            <a:t>Controllo della dose terapeutica di farmaco somministrata e della velocità di rilascio</a:t>
          </a:r>
        </a:p>
      </dgm:t>
    </dgm:pt>
    <dgm:pt modelId="{3B7DC8D0-70FD-4583-BB06-3891D33D0CDB}" type="parTrans" cxnId="{763AF59B-51E9-4AB1-B4CF-8E48FB341B6D}">
      <dgm:prSet/>
      <dgm:spPr/>
      <dgm:t>
        <a:bodyPr/>
        <a:lstStyle/>
        <a:p>
          <a:endParaRPr lang="it-IT"/>
        </a:p>
      </dgm:t>
    </dgm:pt>
    <dgm:pt modelId="{AE81B73D-E97A-4160-AA1F-486EAC8ECFDC}" type="sibTrans" cxnId="{763AF59B-51E9-4AB1-B4CF-8E48FB341B6D}">
      <dgm:prSet/>
      <dgm:spPr/>
      <dgm:t>
        <a:bodyPr/>
        <a:lstStyle/>
        <a:p>
          <a:endParaRPr lang="it-IT"/>
        </a:p>
      </dgm:t>
    </dgm:pt>
    <dgm:pt modelId="{4F62E88D-CBC5-47A4-B5BC-D034EE91264F}">
      <dgm:prSet phldrT="[Testo]" custT="1"/>
      <dgm:spPr/>
      <dgm:t>
        <a:bodyPr/>
        <a:lstStyle/>
        <a:p>
          <a:pPr algn="ctr"/>
          <a:r>
            <a:rPr lang="it-IT" sz="1050" dirty="0"/>
            <a:t>mantenimento della concentrazione di farmaco nell'intervallo terapeutico ottimale</a:t>
          </a:r>
        </a:p>
      </dgm:t>
    </dgm:pt>
    <dgm:pt modelId="{42EF9E2D-43FE-481D-8FC1-8583F9F74923}" type="parTrans" cxnId="{7B5249FB-EF8B-497B-82EF-20E42FDF8479}">
      <dgm:prSet/>
      <dgm:spPr/>
      <dgm:t>
        <a:bodyPr/>
        <a:lstStyle/>
        <a:p>
          <a:endParaRPr lang="it-IT"/>
        </a:p>
      </dgm:t>
    </dgm:pt>
    <dgm:pt modelId="{682ECB3C-CCFA-4118-B696-9A3D5B485C88}" type="sibTrans" cxnId="{7B5249FB-EF8B-497B-82EF-20E42FDF8479}">
      <dgm:prSet/>
      <dgm:spPr/>
      <dgm:t>
        <a:bodyPr/>
        <a:lstStyle/>
        <a:p>
          <a:endParaRPr lang="it-IT"/>
        </a:p>
      </dgm:t>
    </dgm:pt>
    <dgm:pt modelId="{4C4E91F6-04F5-4B46-ABB9-9482991ABBAF}">
      <dgm:prSet phldrT="[Testo]" custT="1"/>
      <dgm:spPr/>
      <dgm:t>
        <a:bodyPr/>
        <a:lstStyle/>
        <a:p>
          <a:r>
            <a:rPr lang="it-IT" sz="1050" dirty="0"/>
            <a:t>minimizzazione della frequenza di assunzione del medicinale e  della relazione dose-efficacia</a:t>
          </a:r>
        </a:p>
      </dgm:t>
    </dgm:pt>
    <dgm:pt modelId="{537082D5-F937-4D70-A190-8D41F4C7B3D8}" type="parTrans" cxnId="{4F3014AC-0BD0-4B74-9D5E-A2F6DF7B380D}">
      <dgm:prSet/>
      <dgm:spPr/>
      <dgm:t>
        <a:bodyPr/>
        <a:lstStyle/>
        <a:p>
          <a:endParaRPr lang="it-IT"/>
        </a:p>
      </dgm:t>
    </dgm:pt>
    <dgm:pt modelId="{AE9056D7-9B32-4AFF-8B2D-4CEB31822ECD}" type="sibTrans" cxnId="{4F3014AC-0BD0-4B74-9D5E-A2F6DF7B380D}">
      <dgm:prSet/>
      <dgm:spPr/>
      <dgm:t>
        <a:bodyPr/>
        <a:lstStyle/>
        <a:p>
          <a:endParaRPr lang="it-IT"/>
        </a:p>
      </dgm:t>
    </dgm:pt>
    <dgm:pt modelId="{70B7373C-7938-4C27-8D14-328A68482FBE}">
      <dgm:prSet phldrT="[Testo]" custT="1"/>
      <dgm:spPr/>
      <dgm:t>
        <a:bodyPr/>
        <a:lstStyle/>
        <a:p>
          <a:r>
            <a:rPr lang="it-IT" sz="1050" dirty="0"/>
            <a:t>riduzione degli effetti collaterali </a:t>
          </a:r>
        </a:p>
      </dgm:t>
    </dgm:pt>
    <dgm:pt modelId="{3DF410A7-429C-406F-B513-221D41FBF18E}" type="parTrans" cxnId="{B83A9589-4F08-4E81-92C5-0B4D286A8A02}">
      <dgm:prSet/>
      <dgm:spPr/>
      <dgm:t>
        <a:bodyPr/>
        <a:lstStyle/>
        <a:p>
          <a:endParaRPr lang="it-IT"/>
        </a:p>
      </dgm:t>
    </dgm:pt>
    <dgm:pt modelId="{5DCF8880-C851-4534-A668-D2B6DB87E6E5}" type="sibTrans" cxnId="{B83A9589-4F08-4E81-92C5-0B4D286A8A02}">
      <dgm:prSet/>
      <dgm:spPr/>
      <dgm:t>
        <a:bodyPr/>
        <a:lstStyle/>
        <a:p>
          <a:endParaRPr lang="it-IT"/>
        </a:p>
      </dgm:t>
    </dgm:pt>
    <dgm:pt modelId="{A9A77F03-0B5F-4620-8B95-1D7A88EF0997}">
      <dgm:prSet phldrT="[Testo]" custT="1"/>
      <dgm:spPr/>
      <dgm:t>
        <a:bodyPr/>
        <a:lstStyle/>
        <a:p>
          <a:r>
            <a:rPr lang="it-IT" sz="1050" dirty="0"/>
            <a:t>aumento della </a:t>
          </a:r>
          <a:r>
            <a:rPr lang="it-IT" sz="1050" i="1" dirty="0"/>
            <a:t>compliance </a:t>
          </a:r>
          <a:r>
            <a:rPr lang="it-IT" sz="1050" i="0" dirty="0"/>
            <a:t>del paziente</a:t>
          </a:r>
          <a:endParaRPr lang="it-IT" sz="1050" i="1" dirty="0"/>
        </a:p>
      </dgm:t>
    </dgm:pt>
    <dgm:pt modelId="{359C7A0A-3517-47BE-B2CE-5787E925E789}" type="parTrans" cxnId="{6B6FEFEA-E5DE-4B17-BFAC-DAD34E671429}">
      <dgm:prSet/>
      <dgm:spPr/>
      <dgm:t>
        <a:bodyPr/>
        <a:lstStyle/>
        <a:p>
          <a:endParaRPr lang="it-IT"/>
        </a:p>
      </dgm:t>
    </dgm:pt>
    <dgm:pt modelId="{FC74B06B-FC30-4108-AE4F-38DCAA986E52}" type="sibTrans" cxnId="{6B6FEFEA-E5DE-4B17-BFAC-DAD34E671429}">
      <dgm:prSet/>
      <dgm:spPr/>
      <dgm:t>
        <a:bodyPr/>
        <a:lstStyle/>
        <a:p>
          <a:endParaRPr lang="it-IT"/>
        </a:p>
      </dgm:t>
    </dgm:pt>
    <dgm:pt modelId="{6726B39E-088C-4199-BB97-6D87946BAA13}" type="pres">
      <dgm:prSet presAssocID="{76437761-1C51-4A10-8E06-314FA5D3C5A7}" presName="cycle" presStyleCnt="0">
        <dgm:presLayoutVars>
          <dgm:dir/>
          <dgm:resizeHandles val="exact"/>
        </dgm:presLayoutVars>
      </dgm:prSet>
      <dgm:spPr/>
    </dgm:pt>
    <dgm:pt modelId="{84B0D73C-27CF-4644-9503-F6F734AFE39F}" type="pres">
      <dgm:prSet presAssocID="{041E8093-724A-45BD-82E9-63193057E576}" presName="node" presStyleLbl="node1" presStyleIdx="0" presStyleCnt="5" custScaleX="128040" custScaleY="126451">
        <dgm:presLayoutVars>
          <dgm:bulletEnabled val="1"/>
        </dgm:presLayoutVars>
      </dgm:prSet>
      <dgm:spPr/>
    </dgm:pt>
    <dgm:pt modelId="{3D37F99A-B5AE-492F-BD64-888F3777B878}" type="pres">
      <dgm:prSet presAssocID="{AE81B73D-E97A-4160-AA1F-486EAC8ECFDC}" presName="sibTrans" presStyleLbl="sibTrans2D1" presStyleIdx="0" presStyleCnt="5" custScaleX="162129" custScaleY="88070" custLinFactNeighborX="-1" custLinFactNeighborY="2918"/>
      <dgm:spPr/>
    </dgm:pt>
    <dgm:pt modelId="{7490CB01-15D7-4EB4-B9CE-5206A5CCCD45}" type="pres">
      <dgm:prSet presAssocID="{AE81B73D-E97A-4160-AA1F-486EAC8ECFDC}" presName="connectorText" presStyleLbl="sibTrans2D1" presStyleIdx="0" presStyleCnt="5"/>
      <dgm:spPr/>
    </dgm:pt>
    <dgm:pt modelId="{632C098B-7D49-4355-B588-80680F0DDD46}" type="pres">
      <dgm:prSet presAssocID="{4F62E88D-CBC5-47A4-B5BC-D034EE91264F}" presName="node" presStyleLbl="node1" presStyleIdx="1" presStyleCnt="5" custScaleX="132097" custScaleY="129980">
        <dgm:presLayoutVars>
          <dgm:bulletEnabled val="1"/>
        </dgm:presLayoutVars>
      </dgm:prSet>
      <dgm:spPr/>
    </dgm:pt>
    <dgm:pt modelId="{C0786287-1B39-4520-A550-8F8219150FF5}" type="pres">
      <dgm:prSet presAssocID="{682ECB3C-CCFA-4118-B696-9A3D5B485C88}" presName="sibTrans" presStyleLbl="sibTrans2D1" presStyleIdx="1" presStyleCnt="5" custScaleX="144073"/>
      <dgm:spPr/>
    </dgm:pt>
    <dgm:pt modelId="{1C913FCD-7D96-4158-A5FC-65CB54B017CD}" type="pres">
      <dgm:prSet presAssocID="{682ECB3C-CCFA-4118-B696-9A3D5B485C88}" presName="connectorText" presStyleLbl="sibTrans2D1" presStyleIdx="1" presStyleCnt="5"/>
      <dgm:spPr/>
    </dgm:pt>
    <dgm:pt modelId="{EE25A4C6-01A0-41AE-B4AF-B2797277DE08}" type="pres">
      <dgm:prSet presAssocID="{4C4E91F6-04F5-4B46-ABB9-9482991ABBAF}" presName="node" presStyleLbl="node1" presStyleIdx="2" presStyleCnt="5" custScaleX="128053" custScaleY="119911">
        <dgm:presLayoutVars>
          <dgm:bulletEnabled val="1"/>
        </dgm:presLayoutVars>
      </dgm:prSet>
      <dgm:spPr/>
    </dgm:pt>
    <dgm:pt modelId="{54598E04-BAEC-4669-8DA2-15FE80D5EF88}" type="pres">
      <dgm:prSet presAssocID="{AE9056D7-9B32-4AFF-8B2D-4CEB31822ECD}" presName="sibTrans" presStyleLbl="sibTrans2D1" presStyleIdx="2" presStyleCnt="5" custScaleX="136750" custLinFactNeighborX="-20867"/>
      <dgm:spPr/>
    </dgm:pt>
    <dgm:pt modelId="{668A9EE7-F966-433B-8C14-363E77472AEA}" type="pres">
      <dgm:prSet presAssocID="{AE9056D7-9B32-4AFF-8B2D-4CEB31822ECD}" presName="connectorText" presStyleLbl="sibTrans2D1" presStyleIdx="2" presStyleCnt="5"/>
      <dgm:spPr/>
    </dgm:pt>
    <dgm:pt modelId="{EE2F1AA0-FC9F-4C5C-891A-2FC0B5731CA3}" type="pres">
      <dgm:prSet presAssocID="{70B7373C-7938-4C27-8D14-328A68482FBE}" presName="node" presStyleLbl="node1" presStyleIdx="3" presStyleCnt="5" custScaleX="124937" custScaleY="124389" custRadScaleRad="101632" custRadScaleInc="-2877">
        <dgm:presLayoutVars>
          <dgm:bulletEnabled val="1"/>
        </dgm:presLayoutVars>
      </dgm:prSet>
      <dgm:spPr/>
    </dgm:pt>
    <dgm:pt modelId="{34495CAF-A12A-4282-B53A-5F476ECA1093}" type="pres">
      <dgm:prSet presAssocID="{5DCF8880-C851-4534-A668-D2B6DB87E6E5}" presName="sibTrans" presStyleLbl="sibTrans2D1" presStyleIdx="3" presStyleCnt="5" custScaleX="135201" custScaleY="83682"/>
      <dgm:spPr/>
    </dgm:pt>
    <dgm:pt modelId="{B88C7DE0-E8DB-4D19-A4C0-00896EC26F8A}" type="pres">
      <dgm:prSet presAssocID="{5DCF8880-C851-4534-A668-D2B6DB87E6E5}" presName="connectorText" presStyleLbl="sibTrans2D1" presStyleIdx="3" presStyleCnt="5"/>
      <dgm:spPr/>
    </dgm:pt>
    <dgm:pt modelId="{EA99B4D6-D459-4654-B866-B28131BC724C}" type="pres">
      <dgm:prSet presAssocID="{A9A77F03-0B5F-4620-8B95-1D7A88EF0997}" presName="node" presStyleLbl="node1" presStyleIdx="4" presStyleCnt="5" custScaleX="122572" custScaleY="118201">
        <dgm:presLayoutVars>
          <dgm:bulletEnabled val="1"/>
        </dgm:presLayoutVars>
      </dgm:prSet>
      <dgm:spPr/>
    </dgm:pt>
    <dgm:pt modelId="{263CBBD6-132C-4A85-AFCD-2636167F3053}" type="pres">
      <dgm:prSet presAssocID="{FC74B06B-FC30-4108-AE4F-38DCAA986E52}" presName="sibTrans" presStyleLbl="sibTrans2D1" presStyleIdx="4" presStyleCnt="5" custScaleX="151386"/>
      <dgm:spPr/>
    </dgm:pt>
    <dgm:pt modelId="{D4D3F891-9344-45E8-BA35-00725F7B81EB}" type="pres">
      <dgm:prSet presAssocID="{FC74B06B-FC30-4108-AE4F-38DCAA986E52}" presName="connectorText" presStyleLbl="sibTrans2D1" presStyleIdx="4" presStyleCnt="5"/>
      <dgm:spPr/>
    </dgm:pt>
  </dgm:ptLst>
  <dgm:cxnLst>
    <dgm:cxn modelId="{1F572205-5014-447D-ABE7-E1398F8BB3A3}" type="presOf" srcId="{76437761-1C51-4A10-8E06-314FA5D3C5A7}" destId="{6726B39E-088C-4199-BB97-6D87946BAA13}" srcOrd="0" destOrd="0" presId="urn:microsoft.com/office/officeart/2005/8/layout/cycle2"/>
    <dgm:cxn modelId="{C6BA3E13-85F6-4BF9-83F7-2FE732E19B85}" type="presOf" srcId="{70B7373C-7938-4C27-8D14-328A68482FBE}" destId="{EE2F1AA0-FC9F-4C5C-891A-2FC0B5731CA3}" srcOrd="0" destOrd="0" presId="urn:microsoft.com/office/officeart/2005/8/layout/cycle2"/>
    <dgm:cxn modelId="{783D6C2B-4A2E-429E-BC1D-3B8BB145D21F}" type="presOf" srcId="{4C4E91F6-04F5-4B46-ABB9-9482991ABBAF}" destId="{EE25A4C6-01A0-41AE-B4AF-B2797277DE08}" srcOrd="0" destOrd="0" presId="urn:microsoft.com/office/officeart/2005/8/layout/cycle2"/>
    <dgm:cxn modelId="{7E4BB35C-0777-4C96-ACFC-F3E2E65623C5}" type="presOf" srcId="{682ECB3C-CCFA-4118-B696-9A3D5B485C88}" destId="{1C913FCD-7D96-4158-A5FC-65CB54B017CD}" srcOrd="1" destOrd="0" presId="urn:microsoft.com/office/officeart/2005/8/layout/cycle2"/>
    <dgm:cxn modelId="{F6E0E264-0F5B-4069-B76B-BF244703D6E8}" type="presOf" srcId="{AE9056D7-9B32-4AFF-8B2D-4CEB31822ECD}" destId="{668A9EE7-F966-433B-8C14-363E77472AEA}" srcOrd="1" destOrd="0" presId="urn:microsoft.com/office/officeart/2005/8/layout/cycle2"/>
    <dgm:cxn modelId="{3ACE576C-4806-4DD6-B20D-7E805C108F4C}" type="presOf" srcId="{AE81B73D-E97A-4160-AA1F-486EAC8ECFDC}" destId="{3D37F99A-B5AE-492F-BD64-888F3777B878}" srcOrd="0" destOrd="0" presId="urn:microsoft.com/office/officeart/2005/8/layout/cycle2"/>
    <dgm:cxn modelId="{04B5AE72-DF0E-46D0-8886-5795974F8673}" type="presOf" srcId="{041E8093-724A-45BD-82E9-63193057E576}" destId="{84B0D73C-27CF-4644-9503-F6F734AFE39F}" srcOrd="0" destOrd="0" presId="urn:microsoft.com/office/officeart/2005/8/layout/cycle2"/>
    <dgm:cxn modelId="{94469873-331B-4263-B0C4-F2C01830561F}" type="presOf" srcId="{FC74B06B-FC30-4108-AE4F-38DCAA986E52}" destId="{D4D3F891-9344-45E8-BA35-00725F7B81EB}" srcOrd="1" destOrd="0" presId="urn:microsoft.com/office/officeart/2005/8/layout/cycle2"/>
    <dgm:cxn modelId="{7D204D7A-55DE-4E7C-AFA7-57C296FE117E}" type="presOf" srcId="{5DCF8880-C851-4534-A668-D2B6DB87E6E5}" destId="{34495CAF-A12A-4282-B53A-5F476ECA1093}" srcOrd="0" destOrd="0" presId="urn:microsoft.com/office/officeart/2005/8/layout/cycle2"/>
    <dgm:cxn modelId="{B83A9589-4F08-4E81-92C5-0B4D286A8A02}" srcId="{76437761-1C51-4A10-8E06-314FA5D3C5A7}" destId="{70B7373C-7938-4C27-8D14-328A68482FBE}" srcOrd="3" destOrd="0" parTransId="{3DF410A7-429C-406F-B513-221D41FBF18E}" sibTransId="{5DCF8880-C851-4534-A668-D2B6DB87E6E5}"/>
    <dgm:cxn modelId="{763AF59B-51E9-4AB1-B4CF-8E48FB341B6D}" srcId="{76437761-1C51-4A10-8E06-314FA5D3C5A7}" destId="{041E8093-724A-45BD-82E9-63193057E576}" srcOrd="0" destOrd="0" parTransId="{3B7DC8D0-70FD-4583-BB06-3891D33D0CDB}" sibTransId="{AE81B73D-E97A-4160-AA1F-486EAC8ECFDC}"/>
    <dgm:cxn modelId="{4F3014AC-0BD0-4B74-9D5E-A2F6DF7B380D}" srcId="{76437761-1C51-4A10-8E06-314FA5D3C5A7}" destId="{4C4E91F6-04F5-4B46-ABB9-9482991ABBAF}" srcOrd="2" destOrd="0" parTransId="{537082D5-F937-4D70-A190-8D41F4C7B3D8}" sibTransId="{AE9056D7-9B32-4AFF-8B2D-4CEB31822ECD}"/>
    <dgm:cxn modelId="{0F28B2B7-B0AD-4E25-9FB2-3DAA83347AE0}" type="presOf" srcId="{A9A77F03-0B5F-4620-8B95-1D7A88EF0997}" destId="{EA99B4D6-D459-4654-B866-B28131BC724C}" srcOrd="0" destOrd="0" presId="urn:microsoft.com/office/officeart/2005/8/layout/cycle2"/>
    <dgm:cxn modelId="{03453DCB-8781-418C-836A-2E872E769CB0}" type="presOf" srcId="{AE81B73D-E97A-4160-AA1F-486EAC8ECFDC}" destId="{7490CB01-15D7-4EB4-B9CE-5206A5CCCD45}" srcOrd="1" destOrd="0" presId="urn:microsoft.com/office/officeart/2005/8/layout/cycle2"/>
    <dgm:cxn modelId="{EF0659CD-D786-4339-A5B1-EB2C838A0F7F}" type="presOf" srcId="{AE9056D7-9B32-4AFF-8B2D-4CEB31822ECD}" destId="{54598E04-BAEC-4669-8DA2-15FE80D5EF88}" srcOrd="0" destOrd="0" presId="urn:microsoft.com/office/officeart/2005/8/layout/cycle2"/>
    <dgm:cxn modelId="{01648AD4-447D-4446-AB2C-CA5FFF86D726}" type="presOf" srcId="{5DCF8880-C851-4534-A668-D2B6DB87E6E5}" destId="{B88C7DE0-E8DB-4D19-A4C0-00896EC26F8A}" srcOrd="1" destOrd="0" presId="urn:microsoft.com/office/officeart/2005/8/layout/cycle2"/>
    <dgm:cxn modelId="{9949F9DC-AD3C-4D8D-86AA-D79187BD5FC1}" type="presOf" srcId="{682ECB3C-CCFA-4118-B696-9A3D5B485C88}" destId="{C0786287-1B39-4520-A550-8F8219150FF5}" srcOrd="0" destOrd="0" presId="urn:microsoft.com/office/officeart/2005/8/layout/cycle2"/>
    <dgm:cxn modelId="{6B6FEFEA-E5DE-4B17-BFAC-DAD34E671429}" srcId="{76437761-1C51-4A10-8E06-314FA5D3C5A7}" destId="{A9A77F03-0B5F-4620-8B95-1D7A88EF0997}" srcOrd="4" destOrd="0" parTransId="{359C7A0A-3517-47BE-B2CE-5787E925E789}" sibTransId="{FC74B06B-FC30-4108-AE4F-38DCAA986E52}"/>
    <dgm:cxn modelId="{C69743F3-7DEC-4C15-9928-BF21BDBED7C6}" type="presOf" srcId="{4F62E88D-CBC5-47A4-B5BC-D034EE91264F}" destId="{632C098B-7D49-4355-B588-80680F0DDD46}" srcOrd="0" destOrd="0" presId="urn:microsoft.com/office/officeart/2005/8/layout/cycle2"/>
    <dgm:cxn modelId="{C47A01F9-FE18-4C02-AC74-D5E008B3E6D3}" type="presOf" srcId="{FC74B06B-FC30-4108-AE4F-38DCAA986E52}" destId="{263CBBD6-132C-4A85-AFCD-2636167F3053}" srcOrd="0" destOrd="0" presId="urn:microsoft.com/office/officeart/2005/8/layout/cycle2"/>
    <dgm:cxn modelId="{7B5249FB-EF8B-497B-82EF-20E42FDF8479}" srcId="{76437761-1C51-4A10-8E06-314FA5D3C5A7}" destId="{4F62E88D-CBC5-47A4-B5BC-D034EE91264F}" srcOrd="1" destOrd="0" parTransId="{42EF9E2D-43FE-481D-8FC1-8583F9F74923}" sibTransId="{682ECB3C-CCFA-4118-B696-9A3D5B485C88}"/>
    <dgm:cxn modelId="{D5928602-98BA-40D5-8D70-FDC6EF1B65AD}" type="presParOf" srcId="{6726B39E-088C-4199-BB97-6D87946BAA13}" destId="{84B0D73C-27CF-4644-9503-F6F734AFE39F}" srcOrd="0" destOrd="0" presId="urn:microsoft.com/office/officeart/2005/8/layout/cycle2"/>
    <dgm:cxn modelId="{F17C90D5-56AD-420E-ABB6-4BBD8E249FB8}" type="presParOf" srcId="{6726B39E-088C-4199-BB97-6D87946BAA13}" destId="{3D37F99A-B5AE-492F-BD64-888F3777B878}" srcOrd="1" destOrd="0" presId="urn:microsoft.com/office/officeart/2005/8/layout/cycle2"/>
    <dgm:cxn modelId="{5B725387-3CE9-43B1-A8CD-45034DE9A41C}" type="presParOf" srcId="{3D37F99A-B5AE-492F-BD64-888F3777B878}" destId="{7490CB01-15D7-4EB4-B9CE-5206A5CCCD45}" srcOrd="0" destOrd="0" presId="urn:microsoft.com/office/officeart/2005/8/layout/cycle2"/>
    <dgm:cxn modelId="{F8E3BEDB-3D1E-4117-B4D2-9B3756FF479F}" type="presParOf" srcId="{6726B39E-088C-4199-BB97-6D87946BAA13}" destId="{632C098B-7D49-4355-B588-80680F0DDD46}" srcOrd="2" destOrd="0" presId="urn:microsoft.com/office/officeart/2005/8/layout/cycle2"/>
    <dgm:cxn modelId="{2C11C74F-6E12-423A-B49A-52CBB33E7076}" type="presParOf" srcId="{6726B39E-088C-4199-BB97-6D87946BAA13}" destId="{C0786287-1B39-4520-A550-8F8219150FF5}" srcOrd="3" destOrd="0" presId="urn:microsoft.com/office/officeart/2005/8/layout/cycle2"/>
    <dgm:cxn modelId="{6760F9E5-2074-4F80-8750-D78EF0F383B5}" type="presParOf" srcId="{C0786287-1B39-4520-A550-8F8219150FF5}" destId="{1C913FCD-7D96-4158-A5FC-65CB54B017CD}" srcOrd="0" destOrd="0" presId="urn:microsoft.com/office/officeart/2005/8/layout/cycle2"/>
    <dgm:cxn modelId="{9D62AEE4-770F-4C5F-B4B9-497DE0356CAD}" type="presParOf" srcId="{6726B39E-088C-4199-BB97-6D87946BAA13}" destId="{EE25A4C6-01A0-41AE-B4AF-B2797277DE08}" srcOrd="4" destOrd="0" presId="urn:microsoft.com/office/officeart/2005/8/layout/cycle2"/>
    <dgm:cxn modelId="{3DF258F8-41F8-476E-BEE1-32D7493D091F}" type="presParOf" srcId="{6726B39E-088C-4199-BB97-6D87946BAA13}" destId="{54598E04-BAEC-4669-8DA2-15FE80D5EF88}" srcOrd="5" destOrd="0" presId="urn:microsoft.com/office/officeart/2005/8/layout/cycle2"/>
    <dgm:cxn modelId="{F27C7EA6-6B18-4C5B-B6D6-0B737030FC14}" type="presParOf" srcId="{54598E04-BAEC-4669-8DA2-15FE80D5EF88}" destId="{668A9EE7-F966-433B-8C14-363E77472AEA}" srcOrd="0" destOrd="0" presId="urn:microsoft.com/office/officeart/2005/8/layout/cycle2"/>
    <dgm:cxn modelId="{1115098C-E17F-4139-A25D-47C05E7C8378}" type="presParOf" srcId="{6726B39E-088C-4199-BB97-6D87946BAA13}" destId="{EE2F1AA0-FC9F-4C5C-891A-2FC0B5731CA3}" srcOrd="6" destOrd="0" presId="urn:microsoft.com/office/officeart/2005/8/layout/cycle2"/>
    <dgm:cxn modelId="{AE126F21-0C25-4186-B4E7-D7FE4E458C68}" type="presParOf" srcId="{6726B39E-088C-4199-BB97-6D87946BAA13}" destId="{34495CAF-A12A-4282-B53A-5F476ECA1093}" srcOrd="7" destOrd="0" presId="urn:microsoft.com/office/officeart/2005/8/layout/cycle2"/>
    <dgm:cxn modelId="{1AC9164E-5B8A-47A1-BD23-EA2A883926C3}" type="presParOf" srcId="{34495CAF-A12A-4282-B53A-5F476ECA1093}" destId="{B88C7DE0-E8DB-4D19-A4C0-00896EC26F8A}" srcOrd="0" destOrd="0" presId="urn:microsoft.com/office/officeart/2005/8/layout/cycle2"/>
    <dgm:cxn modelId="{368A34A6-4D34-42CC-8EBB-B559A580C3D3}" type="presParOf" srcId="{6726B39E-088C-4199-BB97-6D87946BAA13}" destId="{EA99B4D6-D459-4654-B866-B28131BC724C}" srcOrd="8" destOrd="0" presId="urn:microsoft.com/office/officeart/2005/8/layout/cycle2"/>
    <dgm:cxn modelId="{3281A47A-25AF-4581-8DEA-AD012C8E3264}" type="presParOf" srcId="{6726B39E-088C-4199-BB97-6D87946BAA13}" destId="{263CBBD6-132C-4A85-AFCD-2636167F3053}" srcOrd="9" destOrd="0" presId="urn:microsoft.com/office/officeart/2005/8/layout/cycle2"/>
    <dgm:cxn modelId="{99527793-FDBD-4A48-B292-765691FD91CF}" type="presParOf" srcId="{263CBBD6-132C-4A85-AFCD-2636167F3053}" destId="{D4D3F891-9344-45E8-BA35-00725F7B81E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C6D2D-2EBE-4030-BE3B-14664A159936}" type="doc">
      <dgm:prSet loTypeId="urn:microsoft.com/office/officeart/2005/8/layout/process1" loCatId="process" qsTypeId="urn:microsoft.com/office/officeart/2005/8/quickstyle/simple1" qsCatId="simple" csTypeId="urn:microsoft.com/office/officeart/2005/8/colors/accent4_5" csCatId="accent4" phldr="1"/>
      <dgm:spPr/>
    </dgm:pt>
    <dgm:pt modelId="{45E08AAC-F3BC-4DAB-B370-3FE7994E95BA}">
      <dgm:prSet phldrT="[Testo]"/>
      <dgm:spPr/>
      <dgm:t>
        <a:bodyPr/>
        <a:lstStyle/>
        <a:p>
          <a:r>
            <a:rPr lang="it-IT" dirty="0"/>
            <a:t>Succinato deidrogenasi </a:t>
          </a:r>
        </a:p>
      </dgm:t>
    </dgm:pt>
    <dgm:pt modelId="{A7C56FE0-226C-405C-982C-737B6A852725}" type="parTrans" cxnId="{54A63870-F0A8-4C43-B523-65B25D29E6F3}">
      <dgm:prSet/>
      <dgm:spPr/>
      <dgm:t>
        <a:bodyPr/>
        <a:lstStyle/>
        <a:p>
          <a:endParaRPr lang="it-IT"/>
        </a:p>
      </dgm:t>
    </dgm:pt>
    <dgm:pt modelId="{2492750F-F590-44BB-A8D2-7A5A35A5EB67}" type="sibTrans" cxnId="{54A63870-F0A8-4C43-B523-65B25D29E6F3}">
      <dgm:prSet/>
      <dgm:spPr/>
      <dgm:t>
        <a:bodyPr/>
        <a:lstStyle/>
        <a:p>
          <a:endParaRPr lang="it-IT"/>
        </a:p>
      </dgm:t>
    </dgm:pt>
    <dgm:pt modelId="{FA704896-76B9-433D-85E5-22CF723AFFE2}">
      <dgm:prSet phldrT="[Testo]"/>
      <dgm:spPr/>
      <dgm:t>
        <a:bodyPr/>
        <a:lstStyle/>
        <a:p>
          <a:r>
            <a:rPr lang="it-IT" dirty="0"/>
            <a:t>Riduzione anello </a:t>
          </a:r>
          <a:r>
            <a:rPr lang="it-IT" dirty="0" err="1"/>
            <a:t>tetrazolico</a:t>
          </a:r>
          <a:r>
            <a:rPr lang="it-IT" dirty="0"/>
            <a:t> MTT</a:t>
          </a:r>
        </a:p>
      </dgm:t>
    </dgm:pt>
    <dgm:pt modelId="{B2952DA7-B1F2-4060-8045-7CD0F7A27B86}" type="parTrans" cxnId="{04A16A42-3B38-4BA1-B2FB-F205D2A44388}">
      <dgm:prSet/>
      <dgm:spPr/>
      <dgm:t>
        <a:bodyPr/>
        <a:lstStyle/>
        <a:p>
          <a:endParaRPr lang="it-IT"/>
        </a:p>
      </dgm:t>
    </dgm:pt>
    <dgm:pt modelId="{B47D29C4-905E-470F-B5A7-B35B25E955D7}" type="sibTrans" cxnId="{04A16A42-3B38-4BA1-B2FB-F205D2A44388}">
      <dgm:prSet/>
      <dgm:spPr/>
      <dgm:t>
        <a:bodyPr/>
        <a:lstStyle/>
        <a:p>
          <a:endParaRPr lang="it-IT"/>
        </a:p>
      </dgm:t>
    </dgm:pt>
    <dgm:pt modelId="{D1C97E15-F8FB-4FCD-AC91-913E6809CEE7}">
      <dgm:prSet phldrT="[Testo]"/>
      <dgm:spPr/>
      <dgm:t>
        <a:bodyPr/>
        <a:lstStyle/>
        <a:p>
          <a:r>
            <a:rPr lang="it-IT" dirty="0"/>
            <a:t>Formazione di cristalli di </a:t>
          </a:r>
          <a:r>
            <a:rPr lang="it-IT" dirty="0" err="1"/>
            <a:t>formazano</a:t>
          </a:r>
          <a:r>
            <a:rPr lang="it-IT" dirty="0"/>
            <a:t> direttamente proporzionali alla vitalità cellulare</a:t>
          </a:r>
        </a:p>
      </dgm:t>
    </dgm:pt>
    <dgm:pt modelId="{A78DA18C-9739-4EBC-AB07-7879B6F54678}" type="parTrans" cxnId="{69981A29-61D5-4315-B68E-B94B045BEBF7}">
      <dgm:prSet/>
      <dgm:spPr/>
      <dgm:t>
        <a:bodyPr/>
        <a:lstStyle/>
        <a:p>
          <a:endParaRPr lang="it-IT"/>
        </a:p>
      </dgm:t>
    </dgm:pt>
    <dgm:pt modelId="{148B925B-4A22-4450-B5CB-AFA467BB96E4}" type="sibTrans" cxnId="{69981A29-61D5-4315-B68E-B94B045BEBF7}">
      <dgm:prSet/>
      <dgm:spPr/>
      <dgm:t>
        <a:bodyPr/>
        <a:lstStyle/>
        <a:p>
          <a:endParaRPr lang="it-IT"/>
        </a:p>
      </dgm:t>
    </dgm:pt>
    <dgm:pt modelId="{EA4037AE-286E-4653-A8F9-021D60E33E0C}" type="pres">
      <dgm:prSet presAssocID="{C6DC6D2D-2EBE-4030-BE3B-14664A159936}" presName="Name0" presStyleCnt="0">
        <dgm:presLayoutVars>
          <dgm:dir/>
          <dgm:resizeHandles val="exact"/>
        </dgm:presLayoutVars>
      </dgm:prSet>
      <dgm:spPr/>
    </dgm:pt>
    <dgm:pt modelId="{72C0D94E-C452-4943-B532-F96025A9DDE1}" type="pres">
      <dgm:prSet presAssocID="{45E08AAC-F3BC-4DAB-B370-3FE7994E95BA}" presName="node" presStyleLbl="node1" presStyleIdx="0" presStyleCnt="3" custLinFactNeighborX="-836" custLinFactNeighborY="-1776">
        <dgm:presLayoutVars>
          <dgm:bulletEnabled val="1"/>
        </dgm:presLayoutVars>
      </dgm:prSet>
      <dgm:spPr/>
    </dgm:pt>
    <dgm:pt modelId="{33036A66-4356-4783-9C76-43BFD1DC196A}" type="pres">
      <dgm:prSet presAssocID="{2492750F-F590-44BB-A8D2-7A5A35A5EB67}" presName="sibTrans" presStyleLbl="sibTrans2D1" presStyleIdx="0" presStyleCnt="2"/>
      <dgm:spPr/>
    </dgm:pt>
    <dgm:pt modelId="{D2E814A9-AED2-4A94-9A54-53B4A12BEEDD}" type="pres">
      <dgm:prSet presAssocID="{2492750F-F590-44BB-A8D2-7A5A35A5EB67}" presName="connectorText" presStyleLbl="sibTrans2D1" presStyleIdx="0" presStyleCnt="2"/>
      <dgm:spPr/>
    </dgm:pt>
    <dgm:pt modelId="{0BF5958C-DD07-493A-BE7F-0EC515E0CFDE}" type="pres">
      <dgm:prSet presAssocID="{FA704896-76B9-433D-85E5-22CF723AFFE2}" presName="node" presStyleLbl="node1" presStyleIdx="1" presStyleCnt="3">
        <dgm:presLayoutVars>
          <dgm:bulletEnabled val="1"/>
        </dgm:presLayoutVars>
      </dgm:prSet>
      <dgm:spPr/>
    </dgm:pt>
    <dgm:pt modelId="{C392F3BF-5A64-4190-ACE6-F65114A23EFE}" type="pres">
      <dgm:prSet presAssocID="{B47D29C4-905E-470F-B5A7-B35B25E955D7}" presName="sibTrans" presStyleLbl="sibTrans2D1" presStyleIdx="1" presStyleCnt="2"/>
      <dgm:spPr/>
    </dgm:pt>
    <dgm:pt modelId="{DA8C5269-6C87-4FA6-992F-4ADEE3036E07}" type="pres">
      <dgm:prSet presAssocID="{B47D29C4-905E-470F-B5A7-B35B25E955D7}" presName="connectorText" presStyleLbl="sibTrans2D1" presStyleIdx="1" presStyleCnt="2"/>
      <dgm:spPr/>
    </dgm:pt>
    <dgm:pt modelId="{56FAF16E-61B7-4760-B0AC-1EA3696B3F08}" type="pres">
      <dgm:prSet presAssocID="{D1C97E15-F8FB-4FCD-AC91-913E6809CEE7}" presName="node" presStyleLbl="node1" presStyleIdx="2" presStyleCnt="3">
        <dgm:presLayoutVars>
          <dgm:bulletEnabled val="1"/>
        </dgm:presLayoutVars>
      </dgm:prSet>
      <dgm:spPr/>
    </dgm:pt>
  </dgm:ptLst>
  <dgm:cxnLst>
    <dgm:cxn modelId="{40EC1F08-8C5D-41B3-A374-8EAE2730F1D3}" type="presOf" srcId="{2492750F-F590-44BB-A8D2-7A5A35A5EB67}" destId="{33036A66-4356-4783-9C76-43BFD1DC196A}" srcOrd="0" destOrd="0" presId="urn:microsoft.com/office/officeart/2005/8/layout/process1"/>
    <dgm:cxn modelId="{61EEB60E-06A5-4E20-AD7C-2CA0987049D0}" type="presOf" srcId="{D1C97E15-F8FB-4FCD-AC91-913E6809CEE7}" destId="{56FAF16E-61B7-4760-B0AC-1EA3696B3F08}" srcOrd="0" destOrd="0" presId="urn:microsoft.com/office/officeart/2005/8/layout/process1"/>
    <dgm:cxn modelId="{E896A011-96A1-4D1A-9B71-9F1C68F22385}" type="presOf" srcId="{C6DC6D2D-2EBE-4030-BE3B-14664A159936}" destId="{EA4037AE-286E-4653-A8F9-021D60E33E0C}" srcOrd="0" destOrd="0" presId="urn:microsoft.com/office/officeart/2005/8/layout/process1"/>
    <dgm:cxn modelId="{7C0AE615-C25C-4820-8121-427A00C0226A}" type="presOf" srcId="{2492750F-F590-44BB-A8D2-7A5A35A5EB67}" destId="{D2E814A9-AED2-4A94-9A54-53B4A12BEEDD}" srcOrd="1" destOrd="0" presId="urn:microsoft.com/office/officeart/2005/8/layout/process1"/>
    <dgm:cxn modelId="{69981A29-61D5-4315-B68E-B94B045BEBF7}" srcId="{C6DC6D2D-2EBE-4030-BE3B-14664A159936}" destId="{D1C97E15-F8FB-4FCD-AC91-913E6809CEE7}" srcOrd="2" destOrd="0" parTransId="{A78DA18C-9739-4EBC-AB07-7879B6F54678}" sibTransId="{148B925B-4A22-4450-B5CB-AFA467BB96E4}"/>
    <dgm:cxn modelId="{04A16A42-3B38-4BA1-B2FB-F205D2A44388}" srcId="{C6DC6D2D-2EBE-4030-BE3B-14664A159936}" destId="{FA704896-76B9-433D-85E5-22CF723AFFE2}" srcOrd="1" destOrd="0" parTransId="{B2952DA7-B1F2-4060-8045-7CD0F7A27B86}" sibTransId="{B47D29C4-905E-470F-B5A7-B35B25E955D7}"/>
    <dgm:cxn modelId="{54A63870-F0A8-4C43-B523-65B25D29E6F3}" srcId="{C6DC6D2D-2EBE-4030-BE3B-14664A159936}" destId="{45E08AAC-F3BC-4DAB-B370-3FE7994E95BA}" srcOrd="0" destOrd="0" parTransId="{A7C56FE0-226C-405C-982C-737B6A852725}" sibTransId="{2492750F-F590-44BB-A8D2-7A5A35A5EB67}"/>
    <dgm:cxn modelId="{E6083C59-4E5C-4CAA-918D-03C72D4EA1CC}" type="presOf" srcId="{45E08AAC-F3BC-4DAB-B370-3FE7994E95BA}" destId="{72C0D94E-C452-4943-B532-F96025A9DDE1}" srcOrd="0" destOrd="0" presId="urn:microsoft.com/office/officeart/2005/8/layout/process1"/>
    <dgm:cxn modelId="{9F459D81-B991-451D-A198-730ABE343CD7}" type="presOf" srcId="{FA704896-76B9-433D-85E5-22CF723AFFE2}" destId="{0BF5958C-DD07-493A-BE7F-0EC515E0CFDE}" srcOrd="0" destOrd="0" presId="urn:microsoft.com/office/officeart/2005/8/layout/process1"/>
    <dgm:cxn modelId="{22CCACB3-5B4E-4C7C-8F49-8659380F48D3}" type="presOf" srcId="{B47D29C4-905E-470F-B5A7-B35B25E955D7}" destId="{DA8C5269-6C87-4FA6-992F-4ADEE3036E07}" srcOrd="1" destOrd="0" presId="urn:microsoft.com/office/officeart/2005/8/layout/process1"/>
    <dgm:cxn modelId="{F0B45FFF-3A33-490D-ADA5-378EF913300E}" type="presOf" srcId="{B47D29C4-905E-470F-B5A7-B35B25E955D7}" destId="{C392F3BF-5A64-4190-ACE6-F65114A23EFE}" srcOrd="0" destOrd="0" presId="urn:microsoft.com/office/officeart/2005/8/layout/process1"/>
    <dgm:cxn modelId="{D3F572EF-BC50-4409-B2A8-F058D2EC4EFE}" type="presParOf" srcId="{EA4037AE-286E-4653-A8F9-021D60E33E0C}" destId="{72C0D94E-C452-4943-B532-F96025A9DDE1}" srcOrd="0" destOrd="0" presId="urn:microsoft.com/office/officeart/2005/8/layout/process1"/>
    <dgm:cxn modelId="{F53917ED-AE97-41D9-8B60-45F86AB31235}" type="presParOf" srcId="{EA4037AE-286E-4653-A8F9-021D60E33E0C}" destId="{33036A66-4356-4783-9C76-43BFD1DC196A}" srcOrd="1" destOrd="0" presId="urn:microsoft.com/office/officeart/2005/8/layout/process1"/>
    <dgm:cxn modelId="{BA3B357A-8A66-4471-B627-5FA3BEF9539D}" type="presParOf" srcId="{33036A66-4356-4783-9C76-43BFD1DC196A}" destId="{D2E814A9-AED2-4A94-9A54-53B4A12BEEDD}" srcOrd="0" destOrd="0" presId="urn:microsoft.com/office/officeart/2005/8/layout/process1"/>
    <dgm:cxn modelId="{8E9F121C-5C2A-4E82-A3E5-2BD6959019D4}" type="presParOf" srcId="{EA4037AE-286E-4653-A8F9-021D60E33E0C}" destId="{0BF5958C-DD07-493A-BE7F-0EC515E0CFDE}" srcOrd="2" destOrd="0" presId="urn:microsoft.com/office/officeart/2005/8/layout/process1"/>
    <dgm:cxn modelId="{52A7C2EC-C5D8-4E82-B296-34A8D03EC622}" type="presParOf" srcId="{EA4037AE-286E-4653-A8F9-021D60E33E0C}" destId="{C392F3BF-5A64-4190-ACE6-F65114A23EFE}" srcOrd="3" destOrd="0" presId="urn:microsoft.com/office/officeart/2005/8/layout/process1"/>
    <dgm:cxn modelId="{95C12BD1-DAA1-4095-AAE7-FF07895A3B8C}" type="presParOf" srcId="{C392F3BF-5A64-4190-ACE6-F65114A23EFE}" destId="{DA8C5269-6C87-4FA6-992F-4ADEE3036E07}" srcOrd="0" destOrd="0" presId="urn:microsoft.com/office/officeart/2005/8/layout/process1"/>
    <dgm:cxn modelId="{8897BC98-C428-4894-BFEF-DA105C04174D}" type="presParOf" srcId="{EA4037AE-286E-4653-A8F9-021D60E33E0C}" destId="{56FAF16E-61B7-4760-B0AC-1EA3696B3F0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CA4F8A-BE3A-4080-9B4E-E363EC68A0F2}" type="doc">
      <dgm:prSet loTypeId="urn:microsoft.com/office/officeart/2008/layout/BendingPictureBlocks" loCatId="picture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it-IT"/>
        </a:p>
      </dgm:t>
    </dgm:pt>
    <dgm:pt modelId="{3232626D-AB72-4862-99AC-C15D16ADD1DC}">
      <dgm:prSet phldrT="[Testo]" custT="1"/>
      <dgm:spPr/>
      <dgm:t>
        <a:bodyPr/>
        <a:lstStyle/>
        <a:p>
          <a:r>
            <a:rPr lang="it-IT" sz="1000" dirty="0"/>
            <a:t>Micrografia SEM NF vuote </a:t>
          </a:r>
        </a:p>
      </dgm:t>
    </dgm:pt>
    <dgm:pt modelId="{51C50C23-D57B-422F-8A3A-5D33B750CF75}" type="parTrans" cxnId="{CA0BA034-EB94-4150-A8BE-A47421580F65}">
      <dgm:prSet/>
      <dgm:spPr/>
      <dgm:t>
        <a:bodyPr/>
        <a:lstStyle/>
        <a:p>
          <a:endParaRPr lang="it-IT"/>
        </a:p>
      </dgm:t>
    </dgm:pt>
    <dgm:pt modelId="{F87EE2B1-D6AA-4E57-8077-262F775EB794}" type="sibTrans" cxnId="{CA0BA034-EB94-4150-A8BE-A47421580F65}">
      <dgm:prSet/>
      <dgm:spPr/>
      <dgm:t>
        <a:bodyPr/>
        <a:lstStyle/>
        <a:p>
          <a:endParaRPr lang="it-IT"/>
        </a:p>
      </dgm:t>
    </dgm:pt>
    <dgm:pt modelId="{E00A2CC4-C302-43DD-9177-9EA283E61417}">
      <dgm:prSet phldrT="[Testo]" custT="1"/>
      <dgm:spPr/>
      <dgm:t>
        <a:bodyPr/>
        <a:lstStyle/>
        <a:p>
          <a:r>
            <a:rPr lang="it-IT" sz="1000" dirty="0"/>
            <a:t>Micrografia SEM NF cariche con </a:t>
          </a:r>
          <a:r>
            <a:rPr lang="it-IT" sz="1000" dirty="0" err="1"/>
            <a:t>clobetasolo</a:t>
          </a:r>
          <a:r>
            <a:rPr lang="it-IT" sz="1000" dirty="0"/>
            <a:t> (5%)</a:t>
          </a:r>
        </a:p>
      </dgm:t>
    </dgm:pt>
    <dgm:pt modelId="{D9203E4D-6687-4DC2-92BD-2EA363F07D37}" type="parTrans" cxnId="{714EBD61-BBA8-4606-AAC6-7D538FD1CCCC}">
      <dgm:prSet/>
      <dgm:spPr/>
      <dgm:t>
        <a:bodyPr/>
        <a:lstStyle/>
        <a:p>
          <a:endParaRPr lang="it-IT"/>
        </a:p>
      </dgm:t>
    </dgm:pt>
    <dgm:pt modelId="{DE2E9E70-A937-4C0F-8B35-89B1C9E43531}" type="sibTrans" cxnId="{714EBD61-BBA8-4606-AAC6-7D538FD1CCCC}">
      <dgm:prSet/>
      <dgm:spPr/>
      <dgm:t>
        <a:bodyPr/>
        <a:lstStyle/>
        <a:p>
          <a:endParaRPr lang="it-IT"/>
        </a:p>
      </dgm:t>
    </dgm:pt>
    <dgm:pt modelId="{CE32AF61-51F8-47EF-ACB6-58A44469D9BC}">
      <dgm:prSet phldrT="[Testo]" custT="1"/>
      <dgm:spPr/>
      <dgm:t>
        <a:bodyPr/>
        <a:lstStyle/>
        <a:p>
          <a:r>
            <a:rPr lang="it-IT" sz="1000" dirty="0"/>
            <a:t>Micrografia SEM NF cariche con </a:t>
          </a:r>
          <a:r>
            <a:rPr lang="it-IT" sz="1000" dirty="0" err="1"/>
            <a:t>desametasone</a:t>
          </a:r>
          <a:r>
            <a:rPr lang="it-IT" sz="1000" dirty="0"/>
            <a:t> (5%)</a:t>
          </a:r>
        </a:p>
      </dgm:t>
    </dgm:pt>
    <dgm:pt modelId="{0255A0D0-C4F9-45F1-AA8D-D4D5F7A4A9AF}" type="parTrans" cxnId="{776FA29C-AC9A-48A6-90D9-F8BD82D82C2D}">
      <dgm:prSet/>
      <dgm:spPr/>
      <dgm:t>
        <a:bodyPr/>
        <a:lstStyle/>
        <a:p>
          <a:endParaRPr lang="it-IT"/>
        </a:p>
      </dgm:t>
    </dgm:pt>
    <dgm:pt modelId="{E021EE35-ADE3-4B38-BCC0-B3A8DFADB0A0}" type="sibTrans" cxnId="{776FA29C-AC9A-48A6-90D9-F8BD82D82C2D}">
      <dgm:prSet/>
      <dgm:spPr/>
      <dgm:t>
        <a:bodyPr/>
        <a:lstStyle/>
        <a:p>
          <a:endParaRPr lang="it-IT"/>
        </a:p>
      </dgm:t>
    </dgm:pt>
    <dgm:pt modelId="{987670AA-D895-4A9D-B65F-D1A24032D7F6}" type="pres">
      <dgm:prSet presAssocID="{02CA4F8A-BE3A-4080-9B4E-E363EC68A0F2}" presName="Name0" presStyleCnt="0">
        <dgm:presLayoutVars>
          <dgm:dir/>
          <dgm:resizeHandles/>
        </dgm:presLayoutVars>
      </dgm:prSet>
      <dgm:spPr/>
    </dgm:pt>
    <dgm:pt modelId="{ADDD77EF-17A4-4E03-965E-01689A1298EC}" type="pres">
      <dgm:prSet presAssocID="{3232626D-AB72-4862-99AC-C15D16ADD1DC}" presName="composite" presStyleCnt="0"/>
      <dgm:spPr/>
    </dgm:pt>
    <dgm:pt modelId="{FC93092D-3956-4F17-BDBC-427DCCED4735}" type="pres">
      <dgm:prSet presAssocID="{3232626D-AB72-4862-99AC-C15D16ADD1DC}" presName="rect1" presStyleLbl="bgImgPlace1" presStyleIdx="0" presStyleCnt="3" custScaleX="248273" custScaleY="203112" custLinFactNeighborX="-8811" custLinFactNeighborY="-86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1D75D01-12E0-43B0-AE0D-D11177B91E23}" type="pres">
      <dgm:prSet presAssocID="{3232626D-AB72-4862-99AC-C15D16ADD1DC}" presName="rect2" presStyleLbl="node1" presStyleIdx="0" presStyleCnt="3" custScaleX="148198" custLinFactX="-26075" custLinFactY="9847" custLinFactNeighborX="-100000" custLinFactNeighborY="100000">
        <dgm:presLayoutVars>
          <dgm:bulletEnabled val="1"/>
        </dgm:presLayoutVars>
      </dgm:prSet>
      <dgm:spPr/>
    </dgm:pt>
    <dgm:pt modelId="{216B8988-E4BF-4D65-8CDA-157270554EE0}" type="pres">
      <dgm:prSet presAssocID="{F87EE2B1-D6AA-4E57-8077-262F775EB794}" presName="sibTrans" presStyleCnt="0"/>
      <dgm:spPr/>
    </dgm:pt>
    <dgm:pt modelId="{D4B075FF-03C2-4609-9D21-5115DB0D0BBD}" type="pres">
      <dgm:prSet presAssocID="{E00A2CC4-C302-43DD-9177-9EA283E61417}" presName="composite" presStyleCnt="0"/>
      <dgm:spPr/>
    </dgm:pt>
    <dgm:pt modelId="{DB1D5704-B510-49F6-8970-E279B73E1FA0}" type="pres">
      <dgm:prSet presAssocID="{E00A2CC4-C302-43DD-9177-9EA283E61417}" presName="rect1" presStyleLbl="bgImgPlace1" presStyleIdx="1" presStyleCnt="3" custScaleX="247750" custScaleY="203956" custLinFactNeighborX="-10491" custLinFactNeighborY="-411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69B5771F-9DBD-4208-86CD-4563CFF6C5D1}" type="pres">
      <dgm:prSet presAssocID="{E00A2CC4-C302-43DD-9177-9EA283E61417}" presName="rect2" presStyleLbl="node1" presStyleIdx="1" presStyleCnt="3" custScaleX="150013" custLinFactX="101772" custLinFactY="8180" custLinFactNeighborX="200000" custLinFactNeighborY="100000">
        <dgm:presLayoutVars>
          <dgm:bulletEnabled val="1"/>
        </dgm:presLayoutVars>
      </dgm:prSet>
      <dgm:spPr/>
    </dgm:pt>
    <dgm:pt modelId="{FA4ABA74-9946-4DCA-9545-89B12272A51E}" type="pres">
      <dgm:prSet presAssocID="{DE2E9E70-A937-4C0F-8B35-89B1C9E43531}" presName="sibTrans" presStyleCnt="0"/>
      <dgm:spPr/>
    </dgm:pt>
    <dgm:pt modelId="{7AF384D1-A59F-4FD4-BD31-E4E28B9237AD}" type="pres">
      <dgm:prSet presAssocID="{CE32AF61-51F8-47EF-ACB6-58A44469D9BC}" presName="composite" presStyleCnt="0"/>
      <dgm:spPr/>
    </dgm:pt>
    <dgm:pt modelId="{9C6B4D18-70F7-402E-AFAB-D96B05C02FBF}" type="pres">
      <dgm:prSet presAssocID="{CE32AF61-51F8-47EF-ACB6-58A44469D9BC}" presName="rect1" presStyleLbl="bgImgPlace1" presStyleIdx="2" presStyleCnt="3" custScaleX="254026" custScaleY="209341" custLinFactNeighborX="-9772" custLinFactNeighborY="230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BCBF72B-BDAC-4468-AC8E-C6D77750A49F}" type="pres">
      <dgm:prSet presAssocID="{CE32AF61-51F8-47EF-ACB6-58A44469D9BC}" presName="rect2" presStyleLbl="node1" presStyleIdx="2" presStyleCnt="3" custScaleX="149622" custLinFactX="-41360" custLinFactY="2037" custLinFactNeighborX="-100000" custLinFactNeighborY="100000">
        <dgm:presLayoutVars>
          <dgm:bulletEnabled val="1"/>
        </dgm:presLayoutVars>
      </dgm:prSet>
      <dgm:spPr/>
    </dgm:pt>
  </dgm:ptLst>
  <dgm:cxnLst>
    <dgm:cxn modelId="{F62F3101-9AAB-4312-B743-6D15DECF9805}" type="presOf" srcId="{CE32AF61-51F8-47EF-ACB6-58A44469D9BC}" destId="{1BCBF72B-BDAC-4468-AC8E-C6D77750A49F}" srcOrd="0" destOrd="0" presId="urn:microsoft.com/office/officeart/2008/layout/BendingPictureBlocks"/>
    <dgm:cxn modelId="{CA0BA034-EB94-4150-A8BE-A47421580F65}" srcId="{02CA4F8A-BE3A-4080-9B4E-E363EC68A0F2}" destId="{3232626D-AB72-4862-99AC-C15D16ADD1DC}" srcOrd="0" destOrd="0" parTransId="{51C50C23-D57B-422F-8A3A-5D33B750CF75}" sibTransId="{F87EE2B1-D6AA-4E57-8077-262F775EB794}"/>
    <dgm:cxn modelId="{8E7C135F-1059-4897-808F-4D19FFD2E193}" type="presOf" srcId="{02CA4F8A-BE3A-4080-9B4E-E363EC68A0F2}" destId="{987670AA-D895-4A9D-B65F-D1A24032D7F6}" srcOrd="0" destOrd="0" presId="urn:microsoft.com/office/officeart/2008/layout/BendingPictureBlocks"/>
    <dgm:cxn modelId="{714EBD61-BBA8-4606-AAC6-7D538FD1CCCC}" srcId="{02CA4F8A-BE3A-4080-9B4E-E363EC68A0F2}" destId="{E00A2CC4-C302-43DD-9177-9EA283E61417}" srcOrd="1" destOrd="0" parTransId="{D9203E4D-6687-4DC2-92BD-2EA363F07D37}" sibTransId="{DE2E9E70-A937-4C0F-8B35-89B1C9E43531}"/>
    <dgm:cxn modelId="{8CD6A767-3EBA-490C-8FF5-D50537AA87FE}" type="presOf" srcId="{E00A2CC4-C302-43DD-9177-9EA283E61417}" destId="{69B5771F-9DBD-4208-86CD-4563CFF6C5D1}" srcOrd="0" destOrd="0" presId="urn:microsoft.com/office/officeart/2008/layout/BendingPictureBlocks"/>
    <dgm:cxn modelId="{776FA29C-AC9A-48A6-90D9-F8BD82D82C2D}" srcId="{02CA4F8A-BE3A-4080-9B4E-E363EC68A0F2}" destId="{CE32AF61-51F8-47EF-ACB6-58A44469D9BC}" srcOrd="2" destOrd="0" parTransId="{0255A0D0-C4F9-45F1-AA8D-D4D5F7A4A9AF}" sibTransId="{E021EE35-ADE3-4B38-BCC0-B3A8DFADB0A0}"/>
    <dgm:cxn modelId="{56E290C0-73AB-4C49-ABE7-0683419AD91A}" type="presOf" srcId="{3232626D-AB72-4862-99AC-C15D16ADD1DC}" destId="{E1D75D01-12E0-43B0-AE0D-D11177B91E23}" srcOrd="0" destOrd="0" presId="urn:microsoft.com/office/officeart/2008/layout/BendingPictureBlocks"/>
    <dgm:cxn modelId="{FA13073E-6E81-4B88-A05D-E1C6F30CA5B9}" type="presParOf" srcId="{987670AA-D895-4A9D-B65F-D1A24032D7F6}" destId="{ADDD77EF-17A4-4E03-965E-01689A1298EC}" srcOrd="0" destOrd="0" presId="urn:microsoft.com/office/officeart/2008/layout/BendingPictureBlocks"/>
    <dgm:cxn modelId="{2447C2E6-0D73-4F05-860C-3462AF2BA75A}" type="presParOf" srcId="{ADDD77EF-17A4-4E03-965E-01689A1298EC}" destId="{FC93092D-3956-4F17-BDBC-427DCCED4735}" srcOrd="0" destOrd="0" presId="urn:microsoft.com/office/officeart/2008/layout/BendingPictureBlocks"/>
    <dgm:cxn modelId="{2FFE953B-BF56-4D19-AE05-4B4B09C462E0}" type="presParOf" srcId="{ADDD77EF-17A4-4E03-965E-01689A1298EC}" destId="{E1D75D01-12E0-43B0-AE0D-D11177B91E23}" srcOrd="1" destOrd="0" presId="urn:microsoft.com/office/officeart/2008/layout/BendingPictureBlocks"/>
    <dgm:cxn modelId="{D7700B83-A640-40F6-ACF2-0F715D3C49AF}" type="presParOf" srcId="{987670AA-D895-4A9D-B65F-D1A24032D7F6}" destId="{216B8988-E4BF-4D65-8CDA-157270554EE0}" srcOrd="1" destOrd="0" presId="urn:microsoft.com/office/officeart/2008/layout/BendingPictureBlocks"/>
    <dgm:cxn modelId="{D6AD2C8C-5557-4F0F-9C91-FCEEEF0005FB}" type="presParOf" srcId="{987670AA-D895-4A9D-B65F-D1A24032D7F6}" destId="{D4B075FF-03C2-4609-9D21-5115DB0D0BBD}" srcOrd="2" destOrd="0" presId="urn:microsoft.com/office/officeart/2008/layout/BendingPictureBlocks"/>
    <dgm:cxn modelId="{52B59815-F8D7-4738-9790-66697D0F4EA2}" type="presParOf" srcId="{D4B075FF-03C2-4609-9D21-5115DB0D0BBD}" destId="{DB1D5704-B510-49F6-8970-E279B73E1FA0}" srcOrd="0" destOrd="0" presId="urn:microsoft.com/office/officeart/2008/layout/BendingPictureBlocks"/>
    <dgm:cxn modelId="{7C7B7D42-7CDA-4B63-97A3-9E96E68E3110}" type="presParOf" srcId="{D4B075FF-03C2-4609-9D21-5115DB0D0BBD}" destId="{69B5771F-9DBD-4208-86CD-4563CFF6C5D1}" srcOrd="1" destOrd="0" presId="urn:microsoft.com/office/officeart/2008/layout/BendingPictureBlocks"/>
    <dgm:cxn modelId="{6A1E3BC8-8BD8-4AA8-A80C-3A186EE5E547}" type="presParOf" srcId="{987670AA-D895-4A9D-B65F-D1A24032D7F6}" destId="{FA4ABA74-9946-4DCA-9545-89B12272A51E}" srcOrd="3" destOrd="0" presId="urn:microsoft.com/office/officeart/2008/layout/BendingPictureBlocks"/>
    <dgm:cxn modelId="{9C4CB34A-B76E-414F-A778-3DECAD808234}" type="presParOf" srcId="{987670AA-D895-4A9D-B65F-D1A24032D7F6}" destId="{7AF384D1-A59F-4FD4-BD31-E4E28B9237AD}" srcOrd="4" destOrd="0" presId="urn:microsoft.com/office/officeart/2008/layout/BendingPictureBlocks"/>
    <dgm:cxn modelId="{E4AD8B32-9F4E-4C6C-822A-F73A94790792}" type="presParOf" srcId="{7AF384D1-A59F-4FD4-BD31-E4E28B9237AD}" destId="{9C6B4D18-70F7-402E-AFAB-D96B05C02FBF}" srcOrd="0" destOrd="0" presId="urn:microsoft.com/office/officeart/2008/layout/BendingPictureBlocks"/>
    <dgm:cxn modelId="{03192BC8-1DD3-4B35-ADB2-D8F7D97CFEB3}" type="presParOf" srcId="{7AF384D1-A59F-4FD4-BD31-E4E28B9237AD}" destId="{1BCBF72B-BDAC-4468-AC8E-C6D77750A49F}" srcOrd="1" destOrd="0" presId="urn:microsoft.com/office/officeart/2008/layout/Bend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C00AB8-1A6B-4FBA-9C49-8697E0ED58D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it-IT"/>
        </a:p>
      </dgm:t>
    </dgm:pt>
    <dgm:pt modelId="{254FB5F4-EE2C-4456-9E77-55B434D4B075}">
      <dgm:prSet phldrT="[Testo]"/>
      <dgm:spPr/>
      <dgm:t>
        <a:bodyPr/>
        <a:lstStyle/>
        <a:p>
          <a:r>
            <a:rPr lang="it-IT" dirty="0"/>
            <a:t>Nanofibre caricate con </a:t>
          </a:r>
          <a:r>
            <a:rPr lang="it-IT" dirty="0" err="1"/>
            <a:t>desametasone</a:t>
          </a:r>
          <a:r>
            <a:rPr lang="it-IT" dirty="0"/>
            <a:t> dopo rilascio in terreno DMEM</a:t>
          </a:r>
        </a:p>
      </dgm:t>
    </dgm:pt>
    <dgm:pt modelId="{C227CB13-2189-4FF1-A45F-C729AF29E644}" type="parTrans" cxnId="{4F1C4553-4E32-4396-8701-69D2ED6E5F1E}">
      <dgm:prSet/>
      <dgm:spPr/>
      <dgm:t>
        <a:bodyPr/>
        <a:lstStyle/>
        <a:p>
          <a:endParaRPr lang="it-IT"/>
        </a:p>
      </dgm:t>
    </dgm:pt>
    <dgm:pt modelId="{ABD8BC33-0754-44B9-8929-78A00F23CEE8}" type="sibTrans" cxnId="{4F1C4553-4E32-4396-8701-69D2ED6E5F1E}">
      <dgm:prSet/>
      <dgm:spPr/>
      <dgm:t>
        <a:bodyPr/>
        <a:lstStyle/>
        <a:p>
          <a:endParaRPr lang="it-IT"/>
        </a:p>
      </dgm:t>
    </dgm:pt>
    <dgm:pt modelId="{58A7C8DE-BD2D-427D-AADA-B9231A31A124}">
      <dgm:prSet phldrT="[Testo]"/>
      <dgm:spPr/>
      <dgm:t>
        <a:bodyPr/>
        <a:lstStyle/>
        <a:p>
          <a:r>
            <a:rPr lang="it-IT" dirty="0"/>
            <a:t>NF caricate con </a:t>
          </a:r>
          <a:r>
            <a:rPr lang="it-IT" dirty="0" err="1"/>
            <a:t>clobetasolo</a:t>
          </a:r>
          <a:r>
            <a:rPr lang="it-IT" dirty="0"/>
            <a:t> propionato dopo rilascio in terreno DMEM</a:t>
          </a:r>
        </a:p>
      </dgm:t>
    </dgm:pt>
    <dgm:pt modelId="{E2F8719A-A1C4-40D2-9566-8D01E05E6DFB}" type="parTrans" cxnId="{A3F148C9-83A7-4257-B658-A77493D1D105}">
      <dgm:prSet/>
      <dgm:spPr/>
      <dgm:t>
        <a:bodyPr/>
        <a:lstStyle/>
        <a:p>
          <a:endParaRPr lang="it-IT"/>
        </a:p>
      </dgm:t>
    </dgm:pt>
    <dgm:pt modelId="{BBF335C4-D9BC-4294-AB68-ACA7BA898459}" type="sibTrans" cxnId="{A3F148C9-83A7-4257-B658-A77493D1D105}">
      <dgm:prSet/>
      <dgm:spPr/>
      <dgm:t>
        <a:bodyPr/>
        <a:lstStyle/>
        <a:p>
          <a:endParaRPr lang="it-IT"/>
        </a:p>
      </dgm:t>
    </dgm:pt>
    <dgm:pt modelId="{41B8F141-4FC8-45D4-A23B-BF5F31296FB1}" type="pres">
      <dgm:prSet presAssocID="{AEC00AB8-1A6B-4FBA-9C49-8697E0ED58DC}" presName="diagram" presStyleCnt="0">
        <dgm:presLayoutVars>
          <dgm:dir/>
        </dgm:presLayoutVars>
      </dgm:prSet>
      <dgm:spPr/>
    </dgm:pt>
    <dgm:pt modelId="{930A9337-5647-4FF2-B76B-471C168EF8BC}" type="pres">
      <dgm:prSet presAssocID="{254FB5F4-EE2C-4456-9E77-55B434D4B075}" presName="composite" presStyleCnt="0"/>
      <dgm:spPr/>
    </dgm:pt>
    <dgm:pt modelId="{A8DA9050-D94F-4087-8104-DEC62BA4275C}" type="pres">
      <dgm:prSet presAssocID="{254FB5F4-EE2C-4456-9E77-55B434D4B075}" presName="Image" presStyleLbl="bgShp" presStyleIdx="0" presStyleCnt="2" custScaleX="139759" custScaleY="147579" custLinFactNeighborX="197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03456BB-8E82-41CD-BEFA-D2EAD41554E9}" type="pres">
      <dgm:prSet presAssocID="{254FB5F4-EE2C-4456-9E77-55B434D4B075}" presName="Parent" presStyleLbl="node0" presStyleIdx="0" presStyleCnt="2" custLinFactY="8540" custLinFactNeighborX="-14643" custLinFactNeighborY="100000">
        <dgm:presLayoutVars>
          <dgm:bulletEnabled val="1"/>
        </dgm:presLayoutVars>
      </dgm:prSet>
      <dgm:spPr/>
    </dgm:pt>
    <dgm:pt modelId="{E284878D-BC1A-423E-B220-7455D96E5996}" type="pres">
      <dgm:prSet presAssocID="{ABD8BC33-0754-44B9-8929-78A00F23CEE8}" presName="sibTrans" presStyleCnt="0"/>
      <dgm:spPr/>
    </dgm:pt>
    <dgm:pt modelId="{2F3398CC-E568-4102-8A1F-27E8D0A3FDD9}" type="pres">
      <dgm:prSet presAssocID="{58A7C8DE-BD2D-427D-AADA-B9231A31A124}" presName="composite" presStyleCnt="0"/>
      <dgm:spPr/>
    </dgm:pt>
    <dgm:pt modelId="{6D55D069-A959-4B69-BF33-7D95CF1E457A}" type="pres">
      <dgm:prSet presAssocID="{58A7C8DE-BD2D-427D-AADA-B9231A31A124}" presName="Image" presStyleLbl="bgShp" presStyleIdx="1" presStyleCnt="2" custScaleX="138624" custScaleY="148447" custLinFactNeighborX="186" custLinFactNeighborY="1442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FC103B9-E0EE-4772-BA8C-7D6102D3F33B}" type="pres">
      <dgm:prSet presAssocID="{58A7C8DE-BD2D-427D-AADA-B9231A31A124}" presName="Parent" presStyleLbl="node0" presStyleIdx="1" presStyleCnt="2" custLinFactY="8540" custLinFactNeighborX="-16016" custLinFactNeighborY="100000">
        <dgm:presLayoutVars>
          <dgm:bulletEnabled val="1"/>
        </dgm:presLayoutVars>
      </dgm:prSet>
      <dgm:spPr/>
    </dgm:pt>
  </dgm:ptLst>
  <dgm:cxnLst>
    <dgm:cxn modelId="{F65DA71E-37F9-4E2F-80AD-9AA672FA2356}" type="presOf" srcId="{254FB5F4-EE2C-4456-9E77-55B434D4B075}" destId="{B03456BB-8E82-41CD-BEFA-D2EAD41554E9}" srcOrd="0" destOrd="0" presId="urn:microsoft.com/office/officeart/2008/layout/BendingPictureCaption"/>
    <dgm:cxn modelId="{4F1C4553-4E32-4396-8701-69D2ED6E5F1E}" srcId="{AEC00AB8-1A6B-4FBA-9C49-8697E0ED58DC}" destId="{254FB5F4-EE2C-4456-9E77-55B434D4B075}" srcOrd="0" destOrd="0" parTransId="{C227CB13-2189-4FF1-A45F-C729AF29E644}" sibTransId="{ABD8BC33-0754-44B9-8929-78A00F23CEE8}"/>
    <dgm:cxn modelId="{6E2451BC-F1BA-46A2-916B-9A27718BE78F}" type="presOf" srcId="{AEC00AB8-1A6B-4FBA-9C49-8697E0ED58DC}" destId="{41B8F141-4FC8-45D4-A23B-BF5F31296FB1}" srcOrd="0" destOrd="0" presId="urn:microsoft.com/office/officeart/2008/layout/BendingPictureCaption"/>
    <dgm:cxn modelId="{A3F148C9-83A7-4257-B658-A77493D1D105}" srcId="{AEC00AB8-1A6B-4FBA-9C49-8697E0ED58DC}" destId="{58A7C8DE-BD2D-427D-AADA-B9231A31A124}" srcOrd="1" destOrd="0" parTransId="{E2F8719A-A1C4-40D2-9566-8D01E05E6DFB}" sibTransId="{BBF335C4-D9BC-4294-AB68-ACA7BA898459}"/>
    <dgm:cxn modelId="{769BCBDC-4313-4703-97AC-63114E64E2AC}" type="presOf" srcId="{58A7C8DE-BD2D-427D-AADA-B9231A31A124}" destId="{EFC103B9-E0EE-4772-BA8C-7D6102D3F33B}" srcOrd="0" destOrd="0" presId="urn:microsoft.com/office/officeart/2008/layout/BendingPictureCaption"/>
    <dgm:cxn modelId="{64B0BA8A-FA08-4BF2-821F-682C86AA7E86}" type="presParOf" srcId="{41B8F141-4FC8-45D4-A23B-BF5F31296FB1}" destId="{930A9337-5647-4FF2-B76B-471C168EF8BC}" srcOrd="0" destOrd="0" presId="urn:microsoft.com/office/officeart/2008/layout/BendingPictureCaption"/>
    <dgm:cxn modelId="{5A88562E-EEE5-4834-8D8F-4C40053F7151}" type="presParOf" srcId="{930A9337-5647-4FF2-B76B-471C168EF8BC}" destId="{A8DA9050-D94F-4087-8104-DEC62BA4275C}" srcOrd="0" destOrd="0" presId="urn:microsoft.com/office/officeart/2008/layout/BendingPictureCaption"/>
    <dgm:cxn modelId="{356076D2-72A0-4F19-968F-778AC1C75FB9}" type="presParOf" srcId="{930A9337-5647-4FF2-B76B-471C168EF8BC}" destId="{B03456BB-8E82-41CD-BEFA-D2EAD41554E9}" srcOrd="1" destOrd="0" presId="urn:microsoft.com/office/officeart/2008/layout/BendingPictureCaption"/>
    <dgm:cxn modelId="{21BE700A-5A64-4ADF-A2B5-19E2467EEBAD}" type="presParOf" srcId="{41B8F141-4FC8-45D4-A23B-BF5F31296FB1}" destId="{E284878D-BC1A-423E-B220-7455D96E5996}" srcOrd="1" destOrd="0" presId="urn:microsoft.com/office/officeart/2008/layout/BendingPictureCaption"/>
    <dgm:cxn modelId="{C0FC80B4-4D2D-4224-BEDE-EF2C801994E1}" type="presParOf" srcId="{41B8F141-4FC8-45D4-A23B-BF5F31296FB1}" destId="{2F3398CC-E568-4102-8A1F-27E8D0A3FDD9}" srcOrd="2" destOrd="0" presId="urn:microsoft.com/office/officeart/2008/layout/BendingPictureCaption"/>
    <dgm:cxn modelId="{A9590964-0170-44D5-ABFF-2E15E21F648B}" type="presParOf" srcId="{2F3398CC-E568-4102-8A1F-27E8D0A3FDD9}" destId="{6D55D069-A959-4B69-BF33-7D95CF1E457A}" srcOrd="0" destOrd="0" presId="urn:microsoft.com/office/officeart/2008/layout/BendingPictureCaption"/>
    <dgm:cxn modelId="{C6846A35-B636-42FA-9306-58FF28207BAC}" type="presParOf" srcId="{2F3398CC-E568-4102-8A1F-27E8D0A3FDD9}" destId="{EFC103B9-E0EE-4772-BA8C-7D6102D3F33B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52042C-1C55-4303-BCDC-301EF214896E}" type="doc">
      <dgm:prSet loTypeId="urn:microsoft.com/office/officeart/2005/8/layout/hProcess9" loCatId="process" qsTypeId="urn:microsoft.com/office/officeart/2005/8/quickstyle/3d1" qsCatId="3D" csTypeId="urn:microsoft.com/office/officeart/2005/8/colors/accent4_5" csCatId="accent4" phldr="1"/>
      <dgm:spPr/>
    </dgm:pt>
    <dgm:pt modelId="{B39DA3CF-8E09-4FD1-AF9F-15937139F582}">
      <dgm:prSet phldrT="[Testo]" custT="1"/>
      <dgm:spPr/>
      <dgm:t>
        <a:bodyPr/>
        <a:lstStyle/>
        <a:p>
          <a:r>
            <a:rPr lang="it-IT" sz="1100" dirty="0"/>
            <a:t>Recupero da terreno DMEM: </a:t>
          </a:r>
        </a:p>
        <a:p>
          <a:r>
            <a:rPr lang="it-IT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5,5 </a:t>
          </a:r>
          <a:r>
            <a:rPr lang="el-GR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rPr>
            <a:t>μ</a:t>
          </a:r>
          <a:r>
            <a:rPr lang="it-IT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rPr>
            <a:t>g/</a:t>
          </a:r>
          <a:r>
            <a:rPr lang="it-IT" sz="1200" b="0" cap="none" spc="0" dirty="0" err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rPr>
            <a:t>mL</a:t>
          </a:r>
          <a:br>
            <a:rPr lang="it-IT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t-IT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rPr>
            <a:t>(7,76%)</a:t>
          </a:r>
        </a:p>
      </dgm:t>
    </dgm:pt>
    <dgm:pt modelId="{8F1CF525-6AF1-450D-A3C3-65C19CD36712}" type="parTrans" cxnId="{57A6D436-DB9E-4EAD-9504-B36747600428}">
      <dgm:prSet/>
      <dgm:spPr/>
      <dgm:t>
        <a:bodyPr/>
        <a:lstStyle/>
        <a:p>
          <a:endParaRPr lang="it-IT"/>
        </a:p>
      </dgm:t>
    </dgm:pt>
    <dgm:pt modelId="{D758FFF9-34FA-42A4-9100-FC1AD48CFF0F}" type="sibTrans" cxnId="{57A6D436-DB9E-4EAD-9504-B36747600428}">
      <dgm:prSet/>
      <dgm:spPr/>
      <dgm:t>
        <a:bodyPr/>
        <a:lstStyle/>
        <a:p>
          <a:endParaRPr lang="it-IT"/>
        </a:p>
      </dgm:t>
    </dgm:pt>
    <dgm:pt modelId="{90FFAC00-54B4-4E08-B359-042518A75ABF}">
      <dgm:prSet phldrT="[Testo]" custT="1"/>
      <dgm:spPr/>
      <dgm:t>
        <a:bodyPr/>
        <a:lstStyle/>
        <a:p>
          <a:r>
            <a:rPr lang="it-IT" sz="1100" dirty="0"/>
            <a:t>Rilascio in etanolo dopo incubazione in terreno DMEM: </a:t>
          </a:r>
          <a:br>
            <a:rPr lang="it-IT" sz="1200" dirty="0"/>
          </a:br>
          <a:r>
            <a:rPr lang="it-IT" sz="1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90%</a:t>
          </a:r>
          <a:endParaRPr lang="it-IT" sz="1200" dirty="0"/>
        </a:p>
      </dgm:t>
    </dgm:pt>
    <dgm:pt modelId="{B4784901-7B50-4F30-8179-BBA3BA74AB97}" type="parTrans" cxnId="{9608AE7C-D965-4F2F-A37C-74E168E3DFD1}">
      <dgm:prSet/>
      <dgm:spPr/>
      <dgm:t>
        <a:bodyPr/>
        <a:lstStyle/>
        <a:p>
          <a:endParaRPr lang="it-IT"/>
        </a:p>
      </dgm:t>
    </dgm:pt>
    <dgm:pt modelId="{F12115F7-114A-4D2C-95A5-717C4AA337CB}" type="sibTrans" cxnId="{9608AE7C-D965-4F2F-A37C-74E168E3DFD1}">
      <dgm:prSet/>
      <dgm:spPr/>
      <dgm:t>
        <a:bodyPr/>
        <a:lstStyle/>
        <a:p>
          <a:endParaRPr lang="it-IT"/>
        </a:p>
      </dgm:t>
    </dgm:pt>
    <dgm:pt modelId="{509BF800-8C3E-42AF-A6BB-7430EBC07B9A}">
      <dgm:prSet phldrT="[Testo]" custT="1"/>
      <dgm:spPr/>
      <dgm:t>
        <a:bodyPr/>
        <a:lstStyle/>
        <a:p>
          <a:r>
            <a:rPr lang="it-IT" sz="1100" dirty="0"/>
            <a:t>Impossibilità di recupero totale del principio attivo dal terreno e ingresso dello stesso in cellula</a:t>
          </a:r>
        </a:p>
      </dgm:t>
    </dgm:pt>
    <dgm:pt modelId="{B2D0B29D-9A18-45C7-B06D-CD5164BCA78C}" type="sibTrans" cxnId="{B0B1651F-9FA8-42A5-B881-80975DFC4213}">
      <dgm:prSet/>
      <dgm:spPr/>
      <dgm:t>
        <a:bodyPr/>
        <a:lstStyle/>
        <a:p>
          <a:endParaRPr lang="it-IT"/>
        </a:p>
      </dgm:t>
    </dgm:pt>
    <dgm:pt modelId="{870A506F-7C59-4D9A-BED0-CB7C81DF40AB}" type="parTrans" cxnId="{B0B1651F-9FA8-42A5-B881-80975DFC4213}">
      <dgm:prSet/>
      <dgm:spPr/>
      <dgm:t>
        <a:bodyPr/>
        <a:lstStyle/>
        <a:p>
          <a:endParaRPr lang="it-IT"/>
        </a:p>
      </dgm:t>
    </dgm:pt>
    <dgm:pt modelId="{86274D48-C02E-410C-8485-291CB7949B64}" type="pres">
      <dgm:prSet presAssocID="{E552042C-1C55-4303-BCDC-301EF214896E}" presName="CompostProcess" presStyleCnt="0">
        <dgm:presLayoutVars>
          <dgm:dir/>
          <dgm:resizeHandles val="exact"/>
        </dgm:presLayoutVars>
      </dgm:prSet>
      <dgm:spPr/>
    </dgm:pt>
    <dgm:pt modelId="{6945A4FC-82E9-42A6-A75F-C4DCD50E44D6}" type="pres">
      <dgm:prSet presAssocID="{E552042C-1C55-4303-BCDC-301EF214896E}" presName="arrow" presStyleLbl="bgShp" presStyleIdx="0" presStyleCnt="1" custLinFactNeighborX="-1564" custLinFactNeighborY="29524"/>
      <dgm:spPr/>
    </dgm:pt>
    <dgm:pt modelId="{D21CE388-09A7-48AB-B58A-825B48C179DC}" type="pres">
      <dgm:prSet presAssocID="{E552042C-1C55-4303-BCDC-301EF214896E}" presName="linearProcess" presStyleCnt="0"/>
      <dgm:spPr/>
    </dgm:pt>
    <dgm:pt modelId="{825E6017-6297-4E6F-AEDA-5956F1E5342B}" type="pres">
      <dgm:prSet presAssocID="{B39DA3CF-8E09-4FD1-AF9F-15937139F582}" presName="textNode" presStyleLbl="node1" presStyleIdx="0" presStyleCnt="3">
        <dgm:presLayoutVars>
          <dgm:bulletEnabled val="1"/>
        </dgm:presLayoutVars>
      </dgm:prSet>
      <dgm:spPr/>
    </dgm:pt>
    <dgm:pt modelId="{3D8FC07E-387B-46DE-A746-D4FE5E06A52C}" type="pres">
      <dgm:prSet presAssocID="{D758FFF9-34FA-42A4-9100-FC1AD48CFF0F}" presName="sibTrans" presStyleCnt="0"/>
      <dgm:spPr/>
    </dgm:pt>
    <dgm:pt modelId="{84CFDA30-68E2-4994-9F41-5B2D24196F66}" type="pres">
      <dgm:prSet presAssocID="{90FFAC00-54B4-4E08-B359-042518A75ABF}" presName="textNode" presStyleLbl="node1" presStyleIdx="1" presStyleCnt="3">
        <dgm:presLayoutVars>
          <dgm:bulletEnabled val="1"/>
        </dgm:presLayoutVars>
      </dgm:prSet>
      <dgm:spPr/>
    </dgm:pt>
    <dgm:pt modelId="{90A6405B-0487-4EF8-9828-4AEDEF71907B}" type="pres">
      <dgm:prSet presAssocID="{F12115F7-114A-4D2C-95A5-717C4AA337CB}" presName="sibTrans" presStyleCnt="0"/>
      <dgm:spPr/>
    </dgm:pt>
    <dgm:pt modelId="{A81673E3-F91E-44A7-9E33-28F48AC613C3}" type="pres">
      <dgm:prSet presAssocID="{509BF800-8C3E-42AF-A6BB-7430EBC07B9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5F47E03-1371-4823-99D8-FFF174F28116}" type="presOf" srcId="{90FFAC00-54B4-4E08-B359-042518A75ABF}" destId="{84CFDA30-68E2-4994-9F41-5B2D24196F66}" srcOrd="0" destOrd="0" presId="urn:microsoft.com/office/officeart/2005/8/layout/hProcess9"/>
    <dgm:cxn modelId="{B0B1651F-9FA8-42A5-B881-80975DFC4213}" srcId="{E552042C-1C55-4303-BCDC-301EF214896E}" destId="{509BF800-8C3E-42AF-A6BB-7430EBC07B9A}" srcOrd="2" destOrd="0" parTransId="{870A506F-7C59-4D9A-BED0-CB7C81DF40AB}" sibTransId="{B2D0B29D-9A18-45C7-B06D-CD5164BCA78C}"/>
    <dgm:cxn modelId="{57A6D436-DB9E-4EAD-9504-B36747600428}" srcId="{E552042C-1C55-4303-BCDC-301EF214896E}" destId="{B39DA3CF-8E09-4FD1-AF9F-15937139F582}" srcOrd="0" destOrd="0" parTransId="{8F1CF525-6AF1-450D-A3C3-65C19CD36712}" sibTransId="{D758FFF9-34FA-42A4-9100-FC1AD48CFF0F}"/>
    <dgm:cxn modelId="{F09FB279-67AE-46B0-AF2C-E36F6955FE2C}" type="presOf" srcId="{E552042C-1C55-4303-BCDC-301EF214896E}" destId="{86274D48-C02E-410C-8485-291CB7949B64}" srcOrd="0" destOrd="0" presId="urn:microsoft.com/office/officeart/2005/8/layout/hProcess9"/>
    <dgm:cxn modelId="{9608AE7C-D965-4F2F-A37C-74E168E3DFD1}" srcId="{E552042C-1C55-4303-BCDC-301EF214896E}" destId="{90FFAC00-54B4-4E08-B359-042518A75ABF}" srcOrd="1" destOrd="0" parTransId="{B4784901-7B50-4F30-8179-BBA3BA74AB97}" sibTransId="{F12115F7-114A-4D2C-95A5-717C4AA337CB}"/>
    <dgm:cxn modelId="{5BDB05B1-7D90-4D71-A0FB-C2DD944108A8}" type="presOf" srcId="{B39DA3CF-8E09-4FD1-AF9F-15937139F582}" destId="{825E6017-6297-4E6F-AEDA-5956F1E5342B}" srcOrd="0" destOrd="0" presId="urn:microsoft.com/office/officeart/2005/8/layout/hProcess9"/>
    <dgm:cxn modelId="{1952AFEA-5A94-441E-9806-F34A8CBFBA41}" type="presOf" srcId="{509BF800-8C3E-42AF-A6BB-7430EBC07B9A}" destId="{A81673E3-F91E-44A7-9E33-28F48AC613C3}" srcOrd="0" destOrd="0" presId="urn:microsoft.com/office/officeart/2005/8/layout/hProcess9"/>
    <dgm:cxn modelId="{FE1F9050-4271-4DFB-88B0-A6663CE303F4}" type="presParOf" srcId="{86274D48-C02E-410C-8485-291CB7949B64}" destId="{6945A4FC-82E9-42A6-A75F-C4DCD50E44D6}" srcOrd="0" destOrd="0" presId="urn:microsoft.com/office/officeart/2005/8/layout/hProcess9"/>
    <dgm:cxn modelId="{DFF6817D-D4D1-4AF7-A3C6-32484C5BC0DE}" type="presParOf" srcId="{86274D48-C02E-410C-8485-291CB7949B64}" destId="{D21CE388-09A7-48AB-B58A-825B48C179DC}" srcOrd="1" destOrd="0" presId="urn:microsoft.com/office/officeart/2005/8/layout/hProcess9"/>
    <dgm:cxn modelId="{D9C57896-9F73-4247-BD51-C0AAFDFB300A}" type="presParOf" srcId="{D21CE388-09A7-48AB-B58A-825B48C179DC}" destId="{825E6017-6297-4E6F-AEDA-5956F1E5342B}" srcOrd="0" destOrd="0" presId="urn:microsoft.com/office/officeart/2005/8/layout/hProcess9"/>
    <dgm:cxn modelId="{AD73E2C6-1D52-4258-AD47-7F8F01696A5E}" type="presParOf" srcId="{D21CE388-09A7-48AB-B58A-825B48C179DC}" destId="{3D8FC07E-387B-46DE-A746-D4FE5E06A52C}" srcOrd="1" destOrd="0" presId="urn:microsoft.com/office/officeart/2005/8/layout/hProcess9"/>
    <dgm:cxn modelId="{0AD1CA44-2E06-4FD8-9CDD-355F4075F085}" type="presParOf" srcId="{D21CE388-09A7-48AB-B58A-825B48C179DC}" destId="{84CFDA30-68E2-4994-9F41-5B2D24196F66}" srcOrd="2" destOrd="0" presId="urn:microsoft.com/office/officeart/2005/8/layout/hProcess9"/>
    <dgm:cxn modelId="{7B19200C-446C-4864-904A-7954322E6881}" type="presParOf" srcId="{D21CE388-09A7-48AB-B58A-825B48C179DC}" destId="{90A6405B-0487-4EF8-9828-4AEDEF71907B}" srcOrd="3" destOrd="0" presId="urn:microsoft.com/office/officeart/2005/8/layout/hProcess9"/>
    <dgm:cxn modelId="{53AB9FDC-C388-424E-A033-15F23CF98994}" type="presParOf" srcId="{D21CE388-09A7-48AB-B58A-825B48C179DC}" destId="{A81673E3-F91E-44A7-9E33-28F48AC613C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638925-C37D-409D-A917-BCCB5F211B0C}" type="doc">
      <dgm:prSet loTypeId="urn:microsoft.com/office/officeart/2005/8/layout/hProcess7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it-IT"/>
        </a:p>
      </dgm:t>
    </dgm:pt>
    <dgm:pt modelId="{43468891-443F-4312-96E7-46B84E0B5F24}">
      <dgm:prSet phldrT="[Testo]"/>
      <dgm:spPr/>
      <dgm:t>
        <a:bodyPr/>
        <a:lstStyle/>
        <a:p>
          <a:endParaRPr lang="it-IT" dirty="0"/>
        </a:p>
      </dgm:t>
    </dgm:pt>
    <dgm:pt modelId="{5B25B3C7-8492-470D-A36F-09E2950862A3}" type="parTrans" cxnId="{7BC8E700-5E4A-4DCB-8398-1814658CAFD1}">
      <dgm:prSet/>
      <dgm:spPr/>
      <dgm:t>
        <a:bodyPr/>
        <a:lstStyle/>
        <a:p>
          <a:endParaRPr lang="it-IT"/>
        </a:p>
      </dgm:t>
    </dgm:pt>
    <dgm:pt modelId="{0C8E7F02-5D36-4340-B7E4-95130A3EE298}" type="sibTrans" cxnId="{7BC8E700-5E4A-4DCB-8398-1814658CAFD1}">
      <dgm:prSet/>
      <dgm:spPr/>
      <dgm:t>
        <a:bodyPr/>
        <a:lstStyle/>
        <a:p>
          <a:endParaRPr lang="it-IT"/>
        </a:p>
      </dgm:t>
    </dgm:pt>
    <dgm:pt modelId="{1592D4E8-8310-4CCD-8FE4-463C90C42085}">
      <dgm:prSet phldrT="[Testo]" custT="1"/>
      <dgm:spPr/>
      <dgm:t>
        <a:bodyPr/>
        <a:lstStyle/>
        <a:p>
          <a:endParaRPr lang="it-IT" sz="1800" dirty="0"/>
        </a:p>
        <a:p>
          <a:r>
            <a:rPr lang="it-IT" sz="1400" dirty="0"/>
            <a:t>RESA DI SINTESI </a:t>
          </a:r>
          <a:r>
            <a:rPr lang="it-IT" sz="1400" b="0" cap="none" spc="0" dirty="0">
              <a:ln w="0"/>
              <a:effectLst>
                <a:reflection blurRad="6350" stA="53000" endA="300" endPos="35500" dir="5400000" sy="-90000" algn="bl" rotWithShape="0"/>
              </a:effectLst>
            </a:rPr>
            <a:t>50% (25 mg di </a:t>
          </a:r>
          <a:r>
            <a:rPr lang="it-IT" sz="1400" b="0" cap="none" spc="0" dirty="0" err="1">
              <a:ln w="0"/>
              <a:effectLst>
                <a:reflection blurRad="6350" stA="53000" endA="300" endPos="35500" dir="5400000" sy="-90000" algn="bl" rotWithShape="0"/>
              </a:effectLst>
            </a:rPr>
            <a:t>NPs</a:t>
          </a:r>
          <a:r>
            <a:rPr lang="it-IT" sz="1400" b="0" cap="none" spc="0" dirty="0">
              <a:ln w="0"/>
              <a:effectLst>
                <a:reflection blurRad="6350" stA="53000" endA="300" endPos="35500" dir="5400000" sy="-90000" algn="bl" rotWithShape="0"/>
              </a:effectLst>
            </a:rPr>
            <a:t>)</a:t>
          </a:r>
          <a:endParaRPr lang="it-IT" sz="1400" dirty="0"/>
        </a:p>
      </dgm:t>
    </dgm:pt>
    <dgm:pt modelId="{189CFE49-2B06-4158-B8EE-C57EEB01E15B}" type="parTrans" cxnId="{F3A54A45-7660-402F-8AD4-2E7B96F4FC30}">
      <dgm:prSet/>
      <dgm:spPr/>
      <dgm:t>
        <a:bodyPr/>
        <a:lstStyle/>
        <a:p>
          <a:endParaRPr lang="it-IT"/>
        </a:p>
      </dgm:t>
    </dgm:pt>
    <dgm:pt modelId="{1F84332C-D61B-46C5-A1E6-1CFBFFB4D1E3}" type="sibTrans" cxnId="{F3A54A45-7660-402F-8AD4-2E7B96F4FC30}">
      <dgm:prSet/>
      <dgm:spPr/>
      <dgm:t>
        <a:bodyPr/>
        <a:lstStyle/>
        <a:p>
          <a:endParaRPr lang="it-IT"/>
        </a:p>
      </dgm:t>
    </dgm:pt>
    <dgm:pt modelId="{8873FCE9-A895-4BAF-BCBC-E16F557C37DB}">
      <dgm:prSet phldrT="[Testo]"/>
      <dgm:spPr/>
      <dgm:t>
        <a:bodyPr/>
        <a:lstStyle/>
        <a:p>
          <a:r>
            <a:rPr lang="it-IT" dirty="0"/>
            <a:t>SPETTROFOTOMETRO</a:t>
          </a:r>
        </a:p>
      </dgm:t>
    </dgm:pt>
    <dgm:pt modelId="{83E9FBDE-C129-4E89-A56C-A9ACC19797CF}" type="parTrans" cxnId="{A7E2065A-720B-4C1E-8A50-64857D958C1A}">
      <dgm:prSet/>
      <dgm:spPr/>
      <dgm:t>
        <a:bodyPr/>
        <a:lstStyle/>
        <a:p>
          <a:endParaRPr lang="it-IT"/>
        </a:p>
      </dgm:t>
    </dgm:pt>
    <dgm:pt modelId="{D59A4995-2D0E-4D5A-B4A8-0C7842232C88}" type="sibTrans" cxnId="{A7E2065A-720B-4C1E-8A50-64857D958C1A}">
      <dgm:prSet/>
      <dgm:spPr/>
      <dgm:t>
        <a:bodyPr/>
        <a:lstStyle/>
        <a:p>
          <a:endParaRPr lang="it-IT"/>
        </a:p>
      </dgm:t>
    </dgm:pt>
    <dgm:pt modelId="{A7CEF757-D667-4DCE-A39B-C5CA38BBCC25}">
      <dgm:prSet phldrT="[Testo]" custT="1"/>
      <dgm:spPr/>
      <dgm:t>
        <a:bodyPr/>
        <a:lstStyle/>
        <a:p>
          <a:endParaRPr lang="it-IT" sz="1200" dirty="0"/>
        </a:p>
        <a:p>
          <a:endParaRPr lang="it-IT" sz="1200" dirty="0"/>
        </a:p>
        <a:p>
          <a:r>
            <a:rPr lang="it-IT" sz="1200" dirty="0"/>
            <a:t>EFFICIENZA DI INCAPSULAMENTO: </a:t>
          </a:r>
          <a:r>
            <a:rPr lang="it-IT" sz="1200" b="0" cap="none" spc="0" dirty="0">
              <a:ln w="0"/>
              <a:effectLst>
                <a:reflection blurRad="6350" stA="53000" endA="300" endPos="35500" dir="5400000" sy="-90000" algn="bl" rotWithShape="0"/>
              </a:effectLst>
            </a:rPr>
            <a:t>100% (2,64 mg</a:t>
          </a:r>
          <a:r>
            <a:rPr lang="it-IT" sz="1200" dirty="0"/>
            <a:t> di DEX)</a:t>
          </a:r>
        </a:p>
      </dgm:t>
    </dgm:pt>
    <dgm:pt modelId="{E32255D4-479B-4253-A156-85AD092E1B30}" type="parTrans" cxnId="{1CA14016-555F-419A-B10E-AF94691DC96C}">
      <dgm:prSet/>
      <dgm:spPr/>
      <dgm:t>
        <a:bodyPr/>
        <a:lstStyle/>
        <a:p>
          <a:endParaRPr lang="it-IT"/>
        </a:p>
      </dgm:t>
    </dgm:pt>
    <dgm:pt modelId="{EA58524F-46C1-4670-98AD-CBC2CC4B9614}" type="sibTrans" cxnId="{1CA14016-555F-419A-B10E-AF94691DC96C}">
      <dgm:prSet/>
      <dgm:spPr/>
      <dgm:t>
        <a:bodyPr/>
        <a:lstStyle/>
        <a:p>
          <a:endParaRPr lang="it-IT"/>
        </a:p>
      </dgm:t>
    </dgm:pt>
    <dgm:pt modelId="{5A7625C0-F94D-4619-8BFC-D43BD794E827}">
      <dgm:prSet phldrT="[Testo]"/>
      <dgm:spPr/>
      <dgm:t>
        <a:bodyPr/>
        <a:lstStyle/>
        <a:p>
          <a:r>
            <a:rPr lang="it-IT" dirty="0"/>
            <a:t>SPETTROFOTOMETRIA</a:t>
          </a:r>
        </a:p>
      </dgm:t>
    </dgm:pt>
    <dgm:pt modelId="{E3611D0F-B80A-4FD5-98EE-CD4CB94099E7}" type="parTrans" cxnId="{478C1168-10A6-4AF9-87B1-4CA1AF207356}">
      <dgm:prSet/>
      <dgm:spPr/>
      <dgm:t>
        <a:bodyPr/>
        <a:lstStyle/>
        <a:p>
          <a:endParaRPr lang="it-IT"/>
        </a:p>
      </dgm:t>
    </dgm:pt>
    <dgm:pt modelId="{151EE588-616F-4C55-8910-50A8AE395F93}" type="sibTrans" cxnId="{478C1168-10A6-4AF9-87B1-4CA1AF207356}">
      <dgm:prSet/>
      <dgm:spPr/>
      <dgm:t>
        <a:bodyPr/>
        <a:lstStyle/>
        <a:p>
          <a:endParaRPr lang="it-IT"/>
        </a:p>
      </dgm:t>
    </dgm:pt>
    <dgm:pt modelId="{B7309FA9-136C-4257-B0AC-129582C8BF8A}">
      <dgm:prSet phldrT="[Testo]" custT="1"/>
      <dgm:spPr/>
      <dgm:t>
        <a:bodyPr/>
        <a:lstStyle/>
        <a:p>
          <a:endParaRPr lang="it-IT" sz="1200"/>
        </a:p>
        <a:p>
          <a:endParaRPr lang="it-IT" sz="1200"/>
        </a:p>
        <a:p>
          <a:r>
            <a:rPr lang="it-IT" sz="1200"/>
            <a:t>RILASCIO AD 1 h IN ETANOLO: </a:t>
          </a:r>
          <a:r>
            <a:rPr lang="it-IT" sz="1200" b="0" cap="none" spc="0">
              <a:ln w="0"/>
              <a:effectLst>
                <a:reflection blurRad="6350" stA="53000" endA="300" endPos="35500" dir="5400000" sy="-90000" algn="bl" rotWithShape="0"/>
              </a:effectLst>
            </a:rPr>
            <a:t>100%</a:t>
          </a:r>
          <a:endParaRPr lang="it-IT" sz="1200" dirty="0"/>
        </a:p>
      </dgm:t>
    </dgm:pt>
    <dgm:pt modelId="{D6E1E4FB-3020-445F-9000-714C7C45F941}" type="parTrans" cxnId="{EB5B5EED-0038-4309-8431-7B6D44A3930E}">
      <dgm:prSet/>
      <dgm:spPr/>
      <dgm:t>
        <a:bodyPr/>
        <a:lstStyle/>
        <a:p>
          <a:endParaRPr lang="it-IT"/>
        </a:p>
      </dgm:t>
    </dgm:pt>
    <dgm:pt modelId="{6DD5CB53-8D3C-491A-93CC-C689428CCE1C}" type="sibTrans" cxnId="{EB5B5EED-0038-4309-8431-7B6D44A3930E}">
      <dgm:prSet/>
      <dgm:spPr/>
      <dgm:t>
        <a:bodyPr/>
        <a:lstStyle/>
        <a:p>
          <a:endParaRPr lang="it-IT"/>
        </a:p>
      </dgm:t>
    </dgm:pt>
    <dgm:pt modelId="{2869CC48-5DF3-45BC-A7B0-D46CC0F6DE7B}" type="pres">
      <dgm:prSet presAssocID="{0F638925-C37D-409D-A917-BCCB5F211B0C}" presName="Name0" presStyleCnt="0">
        <dgm:presLayoutVars>
          <dgm:dir/>
          <dgm:animLvl val="lvl"/>
          <dgm:resizeHandles val="exact"/>
        </dgm:presLayoutVars>
      </dgm:prSet>
      <dgm:spPr/>
    </dgm:pt>
    <dgm:pt modelId="{32A334D6-0FF2-47E4-95B6-9F491C0429DD}" type="pres">
      <dgm:prSet presAssocID="{43468891-443F-4312-96E7-46B84E0B5F24}" presName="compositeNode" presStyleCnt="0">
        <dgm:presLayoutVars>
          <dgm:bulletEnabled val="1"/>
        </dgm:presLayoutVars>
      </dgm:prSet>
      <dgm:spPr/>
    </dgm:pt>
    <dgm:pt modelId="{DBDFA368-A44B-4A8E-98E2-C74EF444F7F4}" type="pres">
      <dgm:prSet presAssocID="{43468891-443F-4312-96E7-46B84E0B5F24}" presName="bgRect" presStyleLbl="node1" presStyleIdx="0" presStyleCnt="3"/>
      <dgm:spPr/>
    </dgm:pt>
    <dgm:pt modelId="{1E8F1839-FC2D-45F9-8396-053B5130D5F0}" type="pres">
      <dgm:prSet presAssocID="{43468891-443F-4312-96E7-46B84E0B5F24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37398517-CD98-4B92-98C5-4F52FE7CCF99}" type="pres">
      <dgm:prSet presAssocID="{43468891-443F-4312-96E7-46B84E0B5F24}" presName="childNode" presStyleLbl="node1" presStyleIdx="0" presStyleCnt="3">
        <dgm:presLayoutVars>
          <dgm:bulletEnabled val="1"/>
        </dgm:presLayoutVars>
      </dgm:prSet>
      <dgm:spPr/>
    </dgm:pt>
    <dgm:pt modelId="{96525556-70D8-479D-AAA3-D4589A9BCE28}" type="pres">
      <dgm:prSet presAssocID="{0C8E7F02-5D36-4340-B7E4-95130A3EE298}" presName="hSp" presStyleCnt="0"/>
      <dgm:spPr/>
    </dgm:pt>
    <dgm:pt modelId="{CFAC441B-3EDB-4A16-A040-A7A21D048B50}" type="pres">
      <dgm:prSet presAssocID="{0C8E7F02-5D36-4340-B7E4-95130A3EE298}" presName="vProcSp" presStyleCnt="0"/>
      <dgm:spPr/>
    </dgm:pt>
    <dgm:pt modelId="{4A5DAD50-9014-431D-A6BD-D7E33F4DC757}" type="pres">
      <dgm:prSet presAssocID="{0C8E7F02-5D36-4340-B7E4-95130A3EE298}" presName="vSp1" presStyleCnt="0"/>
      <dgm:spPr/>
    </dgm:pt>
    <dgm:pt modelId="{7D644C5D-B3C7-4FEE-9395-8BE80F13E8C0}" type="pres">
      <dgm:prSet presAssocID="{0C8E7F02-5D36-4340-B7E4-95130A3EE298}" presName="simulatedConn" presStyleLbl="solidFgAcc1" presStyleIdx="0" presStyleCnt="2"/>
      <dgm:spPr/>
    </dgm:pt>
    <dgm:pt modelId="{96970B0B-332D-4F79-A6FF-A64B12687E1D}" type="pres">
      <dgm:prSet presAssocID="{0C8E7F02-5D36-4340-B7E4-95130A3EE298}" presName="vSp2" presStyleCnt="0"/>
      <dgm:spPr/>
    </dgm:pt>
    <dgm:pt modelId="{ACEFDFD6-56AF-4EBA-BA8B-4774A3FF8F96}" type="pres">
      <dgm:prSet presAssocID="{0C8E7F02-5D36-4340-B7E4-95130A3EE298}" presName="sibTrans" presStyleCnt="0"/>
      <dgm:spPr/>
    </dgm:pt>
    <dgm:pt modelId="{60F5C30F-8244-4989-8FF9-0788D7154E9D}" type="pres">
      <dgm:prSet presAssocID="{8873FCE9-A895-4BAF-BCBC-E16F557C37DB}" presName="compositeNode" presStyleCnt="0">
        <dgm:presLayoutVars>
          <dgm:bulletEnabled val="1"/>
        </dgm:presLayoutVars>
      </dgm:prSet>
      <dgm:spPr/>
    </dgm:pt>
    <dgm:pt modelId="{4B508940-B029-42B7-AB9F-32F85E34975C}" type="pres">
      <dgm:prSet presAssocID="{8873FCE9-A895-4BAF-BCBC-E16F557C37DB}" presName="bgRect" presStyleLbl="node1" presStyleIdx="1" presStyleCnt="3" custScaleX="105996"/>
      <dgm:spPr/>
    </dgm:pt>
    <dgm:pt modelId="{F4584CE2-6706-4ABD-A96D-9DC744AEBE3B}" type="pres">
      <dgm:prSet presAssocID="{8873FCE9-A895-4BAF-BCBC-E16F557C37D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4F9EBEF1-8AF6-4CB5-A33C-B3BCEA71650F}" type="pres">
      <dgm:prSet presAssocID="{8873FCE9-A895-4BAF-BCBC-E16F557C37DB}" presName="childNode" presStyleLbl="node1" presStyleIdx="1" presStyleCnt="3">
        <dgm:presLayoutVars>
          <dgm:bulletEnabled val="1"/>
        </dgm:presLayoutVars>
      </dgm:prSet>
      <dgm:spPr/>
    </dgm:pt>
    <dgm:pt modelId="{EA655D77-F538-4E0B-84A4-2E6975FDD139}" type="pres">
      <dgm:prSet presAssocID="{D59A4995-2D0E-4D5A-B4A8-0C7842232C88}" presName="hSp" presStyleCnt="0"/>
      <dgm:spPr/>
    </dgm:pt>
    <dgm:pt modelId="{2B33853D-F7D7-4B24-A77A-21589E666989}" type="pres">
      <dgm:prSet presAssocID="{D59A4995-2D0E-4D5A-B4A8-0C7842232C88}" presName="vProcSp" presStyleCnt="0"/>
      <dgm:spPr/>
    </dgm:pt>
    <dgm:pt modelId="{F6295FD8-03F4-414F-9ABC-112341DA3494}" type="pres">
      <dgm:prSet presAssocID="{D59A4995-2D0E-4D5A-B4A8-0C7842232C88}" presName="vSp1" presStyleCnt="0"/>
      <dgm:spPr/>
    </dgm:pt>
    <dgm:pt modelId="{324CEBF1-C450-4AA6-9064-02D03B53B395}" type="pres">
      <dgm:prSet presAssocID="{D59A4995-2D0E-4D5A-B4A8-0C7842232C88}" presName="simulatedConn" presStyleLbl="solidFgAcc1" presStyleIdx="1" presStyleCnt="2"/>
      <dgm:spPr/>
    </dgm:pt>
    <dgm:pt modelId="{DBB4B008-3C6D-4CB6-97F0-37B232FBD8DD}" type="pres">
      <dgm:prSet presAssocID="{D59A4995-2D0E-4D5A-B4A8-0C7842232C88}" presName="vSp2" presStyleCnt="0"/>
      <dgm:spPr/>
    </dgm:pt>
    <dgm:pt modelId="{F15DD074-8EFA-4407-AE4F-27164DF0CD74}" type="pres">
      <dgm:prSet presAssocID="{D59A4995-2D0E-4D5A-B4A8-0C7842232C88}" presName="sibTrans" presStyleCnt="0"/>
      <dgm:spPr/>
    </dgm:pt>
    <dgm:pt modelId="{338518F8-AE7F-4194-960E-E8F7CA482507}" type="pres">
      <dgm:prSet presAssocID="{5A7625C0-F94D-4619-8BFC-D43BD794E827}" presName="compositeNode" presStyleCnt="0">
        <dgm:presLayoutVars>
          <dgm:bulletEnabled val="1"/>
        </dgm:presLayoutVars>
      </dgm:prSet>
      <dgm:spPr/>
    </dgm:pt>
    <dgm:pt modelId="{B695B071-0942-4B31-BE8F-32FFB2A27E7B}" type="pres">
      <dgm:prSet presAssocID="{5A7625C0-F94D-4619-8BFC-D43BD794E827}" presName="bgRect" presStyleLbl="node1" presStyleIdx="2" presStyleCnt="3"/>
      <dgm:spPr/>
    </dgm:pt>
    <dgm:pt modelId="{86E29723-BF89-484F-9656-BCE5E416078E}" type="pres">
      <dgm:prSet presAssocID="{5A7625C0-F94D-4619-8BFC-D43BD794E827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7F25DFEC-5A61-4ADA-B01B-0F22B8B5AF33}" type="pres">
      <dgm:prSet presAssocID="{5A7625C0-F94D-4619-8BFC-D43BD794E827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BC8E700-5E4A-4DCB-8398-1814658CAFD1}" srcId="{0F638925-C37D-409D-A917-BCCB5F211B0C}" destId="{43468891-443F-4312-96E7-46B84E0B5F24}" srcOrd="0" destOrd="0" parTransId="{5B25B3C7-8492-470D-A36F-09E2950862A3}" sibTransId="{0C8E7F02-5D36-4340-B7E4-95130A3EE298}"/>
    <dgm:cxn modelId="{1CA14016-555F-419A-B10E-AF94691DC96C}" srcId="{8873FCE9-A895-4BAF-BCBC-E16F557C37DB}" destId="{A7CEF757-D667-4DCE-A39B-C5CA38BBCC25}" srcOrd="0" destOrd="0" parTransId="{E32255D4-479B-4253-A156-85AD092E1B30}" sibTransId="{EA58524F-46C1-4670-98AD-CBC2CC4B9614}"/>
    <dgm:cxn modelId="{C5919B17-4AFF-4362-86EA-522FABDAF7AE}" type="presOf" srcId="{B7309FA9-136C-4257-B0AC-129582C8BF8A}" destId="{7F25DFEC-5A61-4ADA-B01B-0F22B8B5AF33}" srcOrd="0" destOrd="0" presId="urn:microsoft.com/office/officeart/2005/8/layout/hProcess7"/>
    <dgm:cxn modelId="{15E1015F-C331-4B05-9DE2-3ACDF1BBCBA8}" type="presOf" srcId="{1592D4E8-8310-4CCD-8FE4-463C90C42085}" destId="{37398517-CD98-4B92-98C5-4F52FE7CCF99}" srcOrd="0" destOrd="0" presId="urn:microsoft.com/office/officeart/2005/8/layout/hProcess7"/>
    <dgm:cxn modelId="{B6DB0B65-FEB7-43E8-96A5-8147CB57606C}" type="presOf" srcId="{43468891-443F-4312-96E7-46B84E0B5F24}" destId="{1E8F1839-FC2D-45F9-8396-053B5130D5F0}" srcOrd="1" destOrd="0" presId="urn:microsoft.com/office/officeart/2005/8/layout/hProcess7"/>
    <dgm:cxn modelId="{F3A54A45-7660-402F-8AD4-2E7B96F4FC30}" srcId="{43468891-443F-4312-96E7-46B84E0B5F24}" destId="{1592D4E8-8310-4CCD-8FE4-463C90C42085}" srcOrd="0" destOrd="0" parTransId="{189CFE49-2B06-4158-B8EE-C57EEB01E15B}" sibTransId="{1F84332C-D61B-46C5-A1E6-1CFBFFB4D1E3}"/>
    <dgm:cxn modelId="{478C1168-10A6-4AF9-87B1-4CA1AF207356}" srcId="{0F638925-C37D-409D-A917-BCCB5F211B0C}" destId="{5A7625C0-F94D-4619-8BFC-D43BD794E827}" srcOrd="2" destOrd="0" parTransId="{E3611D0F-B80A-4FD5-98EE-CD4CB94099E7}" sibTransId="{151EE588-616F-4C55-8910-50A8AE395F93}"/>
    <dgm:cxn modelId="{65F6E449-2981-4387-8D43-CED729D27EF1}" type="presOf" srcId="{0F638925-C37D-409D-A917-BCCB5F211B0C}" destId="{2869CC48-5DF3-45BC-A7B0-D46CC0F6DE7B}" srcOrd="0" destOrd="0" presId="urn:microsoft.com/office/officeart/2005/8/layout/hProcess7"/>
    <dgm:cxn modelId="{A7E2065A-720B-4C1E-8A50-64857D958C1A}" srcId="{0F638925-C37D-409D-A917-BCCB5F211B0C}" destId="{8873FCE9-A895-4BAF-BCBC-E16F557C37DB}" srcOrd="1" destOrd="0" parTransId="{83E9FBDE-C129-4E89-A56C-A9ACC19797CF}" sibTransId="{D59A4995-2D0E-4D5A-B4A8-0C7842232C88}"/>
    <dgm:cxn modelId="{2B3F8AAC-2BE5-457D-8F78-9BF8AA586FF6}" type="presOf" srcId="{5A7625C0-F94D-4619-8BFC-D43BD794E827}" destId="{86E29723-BF89-484F-9656-BCE5E416078E}" srcOrd="1" destOrd="0" presId="urn:microsoft.com/office/officeart/2005/8/layout/hProcess7"/>
    <dgm:cxn modelId="{920DF0E9-C89D-49B4-8045-0A2D919829C9}" type="presOf" srcId="{8873FCE9-A895-4BAF-BCBC-E16F557C37DB}" destId="{F4584CE2-6706-4ABD-A96D-9DC744AEBE3B}" srcOrd="1" destOrd="0" presId="urn:microsoft.com/office/officeart/2005/8/layout/hProcess7"/>
    <dgm:cxn modelId="{EB5B5EED-0038-4309-8431-7B6D44A3930E}" srcId="{5A7625C0-F94D-4619-8BFC-D43BD794E827}" destId="{B7309FA9-136C-4257-B0AC-129582C8BF8A}" srcOrd="0" destOrd="0" parTransId="{D6E1E4FB-3020-445F-9000-714C7C45F941}" sibTransId="{6DD5CB53-8D3C-491A-93CC-C689428CCE1C}"/>
    <dgm:cxn modelId="{D21346F2-903D-4547-AAB6-430FEAF039D9}" type="presOf" srcId="{A7CEF757-D667-4DCE-A39B-C5CA38BBCC25}" destId="{4F9EBEF1-8AF6-4CB5-A33C-B3BCEA71650F}" srcOrd="0" destOrd="0" presId="urn:microsoft.com/office/officeart/2005/8/layout/hProcess7"/>
    <dgm:cxn modelId="{AC3FF7F6-0268-4E7D-85EF-6E13D89A5BD6}" type="presOf" srcId="{43468891-443F-4312-96E7-46B84E0B5F24}" destId="{DBDFA368-A44B-4A8E-98E2-C74EF444F7F4}" srcOrd="0" destOrd="0" presId="urn:microsoft.com/office/officeart/2005/8/layout/hProcess7"/>
    <dgm:cxn modelId="{8B63D6F8-DCDE-4640-A9B4-60F8E5FD555B}" type="presOf" srcId="{5A7625C0-F94D-4619-8BFC-D43BD794E827}" destId="{B695B071-0942-4B31-BE8F-32FFB2A27E7B}" srcOrd="0" destOrd="0" presId="urn:microsoft.com/office/officeart/2005/8/layout/hProcess7"/>
    <dgm:cxn modelId="{43835CFE-6A2C-40BE-BFBD-E3A301CD4B0D}" type="presOf" srcId="{8873FCE9-A895-4BAF-BCBC-E16F557C37DB}" destId="{4B508940-B029-42B7-AB9F-32F85E34975C}" srcOrd="0" destOrd="0" presId="urn:microsoft.com/office/officeart/2005/8/layout/hProcess7"/>
    <dgm:cxn modelId="{E565C6BC-D9D6-46CD-8E12-268EBC76B36B}" type="presParOf" srcId="{2869CC48-5DF3-45BC-A7B0-D46CC0F6DE7B}" destId="{32A334D6-0FF2-47E4-95B6-9F491C0429DD}" srcOrd="0" destOrd="0" presId="urn:microsoft.com/office/officeart/2005/8/layout/hProcess7"/>
    <dgm:cxn modelId="{01CFE967-33C4-4366-9801-F319C5FE6088}" type="presParOf" srcId="{32A334D6-0FF2-47E4-95B6-9F491C0429DD}" destId="{DBDFA368-A44B-4A8E-98E2-C74EF444F7F4}" srcOrd="0" destOrd="0" presId="urn:microsoft.com/office/officeart/2005/8/layout/hProcess7"/>
    <dgm:cxn modelId="{D38652B8-FAB5-425F-97EE-2A0712DC5CAB}" type="presParOf" srcId="{32A334D6-0FF2-47E4-95B6-9F491C0429DD}" destId="{1E8F1839-FC2D-45F9-8396-053B5130D5F0}" srcOrd="1" destOrd="0" presId="urn:microsoft.com/office/officeart/2005/8/layout/hProcess7"/>
    <dgm:cxn modelId="{011E3BD2-A307-4486-8F05-B8F9F908EF31}" type="presParOf" srcId="{32A334D6-0FF2-47E4-95B6-9F491C0429DD}" destId="{37398517-CD98-4B92-98C5-4F52FE7CCF99}" srcOrd="2" destOrd="0" presId="urn:microsoft.com/office/officeart/2005/8/layout/hProcess7"/>
    <dgm:cxn modelId="{2470649E-5147-48F6-AFFF-71763C9EAF97}" type="presParOf" srcId="{2869CC48-5DF3-45BC-A7B0-D46CC0F6DE7B}" destId="{96525556-70D8-479D-AAA3-D4589A9BCE28}" srcOrd="1" destOrd="0" presId="urn:microsoft.com/office/officeart/2005/8/layout/hProcess7"/>
    <dgm:cxn modelId="{17414894-B881-4210-A368-1BF7060A47ED}" type="presParOf" srcId="{2869CC48-5DF3-45BC-A7B0-D46CC0F6DE7B}" destId="{CFAC441B-3EDB-4A16-A040-A7A21D048B50}" srcOrd="2" destOrd="0" presId="urn:microsoft.com/office/officeart/2005/8/layout/hProcess7"/>
    <dgm:cxn modelId="{C5A0AF5C-567F-4381-BFE5-D4D3635BD1A4}" type="presParOf" srcId="{CFAC441B-3EDB-4A16-A040-A7A21D048B50}" destId="{4A5DAD50-9014-431D-A6BD-D7E33F4DC757}" srcOrd="0" destOrd="0" presId="urn:microsoft.com/office/officeart/2005/8/layout/hProcess7"/>
    <dgm:cxn modelId="{967A8049-BB06-4091-AAE1-ACDE485B542F}" type="presParOf" srcId="{CFAC441B-3EDB-4A16-A040-A7A21D048B50}" destId="{7D644C5D-B3C7-4FEE-9395-8BE80F13E8C0}" srcOrd="1" destOrd="0" presId="urn:microsoft.com/office/officeart/2005/8/layout/hProcess7"/>
    <dgm:cxn modelId="{AD9F8F70-D89D-4D75-9EDD-4F07E7C2926F}" type="presParOf" srcId="{CFAC441B-3EDB-4A16-A040-A7A21D048B50}" destId="{96970B0B-332D-4F79-A6FF-A64B12687E1D}" srcOrd="2" destOrd="0" presId="urn:microsoft.com/office/officeart/2005/8/layout/hProcess7"/>
    <dgm:cxn modelId="{221985F7-46C1-4A8C-8020-BCC799EB1590}" type="presParOf" srcId="{2869CC48-5DF3-45BC-A7B0-D46CC0F6DE7B}" destId="{ACEFDFD6-56AF-4EBA-BA8B-4774A3FF8F96}" srcOrd="3" destOrd="0" presId="urn:microsoft.com/office/officeart/2005/8/layout/hProcess7"/>
    <dgm:cxn modelId="{10668915-3279-40D1-A930-DAC43DB75BD3}" type="presParOf" srcId="{2869CC48-5DF3-45BC-A7B0-D46CC0F6DE7B}" destId="{60F5C30F-8244-4989-8FF9-0788D7154E9D}" srcOrd="4" destOrd="0" presId="urn:microsoft.com/office/officeart/2005/8/layout/hProcess7"/>
    <dgm:cxn modelId="{5534B597-F76A-46C5-A9FB-A17069151743}" type="presParOf" srcId="{60F5C30F-8244-4989-8FF9-0788D7154E9D}" destId="{4B508940-B029-42B7-AB9F-32F85E34975C}" srcOrd="0" destOrd="0" presId="urn:microsoft.com/office/officeart/2005/8/layout/hProcess7"/>
    <dgm:cxn modelId="{271BA242-A5D0-487C-AA74-0F07819DE059}" type="presParOf" srcId="{60F5C30F-8244-4989-8FF9-0788D7154E9D}" destId="{F4584CE2-6706-4ABD-A96D-9DC744AEBE3B}" srcOrd="1" destOrd="0" presId="urn:microsoft.com/office/officeart/2005/8/layout/hProcess7"/>
    <dgm:cxn modelId="{A821B0A4-840D-4225-A203-496ACE461045}" type="presParOf" srcId="{60F5C30F-8244-4989-8FF9-0788D7154E9D}" destId="{4F9EBEF1-8AF6-4CB5-A33C-B3BCEA71650F}" srcOrd="2" destOrd="0" presId="urn:microsoft.com/office/officeart/2005/8/layout/hProcess7"/>
    <dgm:cxn modelId="{E9CAED84-5248-4416-B706-039AEE9231E0}" type="presParOf" srcId="{2869CC48-5DF3-45BC-A7B0-D46CC0F6DE7B}" destId="{EA655D77-F538-4E0B-84A4-2E6975FDD139}" srcOrd="5" destOrd="0" presId="urn:microsoft.com/office/officeart/2005/8/layout/hProcess7"/>
    <dgm:cxn modelId="{271196DE-2B06-4EA8-95F7-DEE86DA25CB7}" type="presParOf" srcId="{2869CC48-5DF3-45BC-A7B0-D46CC0F6DE7B}" destId="{2B33853D-F7D7-4B24-A77A-21589E666989}" srcOrd="6" destOrd="0" presId="urn:microsoft.com/office/officeart/2005/8/layout/hProcess7"/>
    <dgm:cxn modelId="{4C8F50E6-F0A2-49DF-90D5-74BB673BEC17}" type="presParOf" srcId="{2B33853D-F7D7-4B24-A77A-21589E666989}" destId="{F6295FD8-03F4-414F-9ABC-112341DA3494}" srcOrd="0" destOrd="0" presId="urn:microsoft.com/office/officeart/2005/8/layout/hProcess7"/>
    <dgm:cxn modelId="{B3D99AE6-7685-4593-90D5-BC4E28F91AD0}" type="presParOf" srcId="{2B33853D-F7D7-4B24-A77A-21589E666989}" destId="{324CEBF1-C450-4AA6-9064-02D03B53B395}" srcOrd="1" destOrd="0" presId="urn:microsoft.com/office/officeart/2005/8/layout/hProcess7"/>
    <dgm:cxn modelId="{D0ADC59A-6BD9-47B2-A6CC-C25B7E8AC66F}" type="presParOf" srcId="{2B33853D-F7D7-4B24-A77A-21589E666989}" destId="{DBB4B008-3C6D-4CB6-97F0-37B232FBD8DD}" srcOrd="2" destOrd="0" presId="urn:microsoft.com/office/officeart/2005/8/layout/hProcess7"/>
    <dgm:cxn modelId="{79D48902-2078-4C2A-ABF8-6B40A3765CE5}" type="presParOf" srcId="{2869CC48-5DF3-45BC-A7B0-D46CC0F6DE7B}" destId="{F15DD074-8EFA-4407-AE4F-27164DF0CD74}" srcOrd="7" destOrd="0" presId="urn:microsoft.com/office/officeart/2005/8/layout/hProcess7"/>
    <dgm:cxn modelId="{AB38F3EA-A9DD-41F1-9CF1-73BC0AFAD56B}" type="presParOf" srcId="{2869CC48-5DF3-45BC-A7B0-D46CC0F6DE7B}" destId="{338518F8-AE7F-4194-960E-E8F7CA482507}" srcOrd="8" destOrd="0" presId="urn:microsoft.com/office/officeart/2005/8/layout/hProcess7"/>
    <dgm:cxn modelId="{DA7E65BF-F585-445A-AC68-622C8F48F0B8}" type="presParOf" srcId="{338518F8-AE7F-4194-960E-E8F7CA482507}" destId="{B695B071-0942-4B31-BE8F-32FFB2A27E7B}" srcOrd="0" destOrd="0" presId="urn:microsoft.com/office/officeart/2005/8/layout/hProcess7"/>
    <dgm:cxn modelId="{26C99A84-D7E5-4C4D-9DF0-29853F0CDB45}" type="presParOf" srcId="{338518F8-AE7F-4194-960E-E8F7CA482507}" destId="{86E29723-BF89-484F-9656-BCE5E416078E}" srcOrd="1" destOrd="0" presId="urn:microsoft.com/office/officeart/2005/8/layout/hProcess7"/>
    <dgm:cxn modelId="{3108FB91-B0C4-4808-A6B7-4CDED137EDE2}" type="presParOf" srcId="{338518F8-AE7F-4194-960E-E8F7CA482507}" destId="{7F25DFEC-5A61-4ADA-B01B-0F22B8B5AF3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FD52FE-1A98-4B17-A513-C0D23D0C9EAD}" type="doc">
      <dgm:prSet loTypeId="urn:microsoft.com/office/officeart/2005/8/layout/gear1" loCatId="process" qsTypeId="urn:microsoft.com/office/officeart/2005/8/quickstyle/simple5" qsCatId="simple" csTypeId="urn:microsoft.com/office/officeart/2005/8/colors/accent4_5" csCatId="accent4" phldr="1"/>
      <dgm:spPr/>
    </dgm:pt>
    <dgm:pt modelId="{E5DF0F1D-2AA5-48F6-B2DD-095D14075C42}">
      <dgm:prSet phldrT="[Testo]" custT="1"/>
      <dgm:spPr/>
      <dgm:t>
        <a:bodyPr/>
        <a:lstStyle/>
        <a:p>
          <a:r>
            <a:rPr lang="it-IT" sz="1050" dirty="0"/>
            <a:t>Lo scaffold interagisce attivamente con le cellule facilitando la loro proliferazione e differenziamento</a:t>
          </a:r>
        </a:p>
      </dgm:t>
    </dgm:pt>
    <dgm:pt modelId="{D1E34F80-BBD6-4A21-A2A8-BD4E8A942D61}" type="parTrans" cxnId="{113411CF-CFB9-424D-8713-FDB8C000AAC3}">
      <dgm:prSet/>
      <dgm:spPr/>
      <dgm:t>
        <a:bodyPr/>
        <a:lstStyle/>
        <a:p>
          <a:endParaRPr lang="it-IT"/>
        </a:p>
      </dgm:t>
    </dgm:pt>
    <dgm:pt modelId="{4F8595BF-836B-48F3-91A1-E1F10AE9FC25}" type="sibTrans" cxnId="{113411CF-CFB9-424D-8713-FDB8C000AAC3}">
      <dgm:prSet/>
      <dgm:spPr/>
      <dgm:t>
        <a:bodyPr/>
        <a:lstStyle/>
        <a:p>
          <a:endParaRPr lang="it-IT"/>
        </a:p>
      </dgm:t>
    </dgm:pt>
    <dgm:pt modelId="{DCEB0E12-B193-4959-956B-5AAC8D773772}">
      <dgm:prSet phldrT="[Testo]" custT="1"/>
      <dgm:spPr/>
      <dgm:t>
        <a:bodyPr/>
        <a:lstStyle/>
        <a:p>
          <a:r>
            <a:rPr lang="it-IT" sz="900" dirty="0"/>
            <a:t>Lo scaffold funge da veicolo di trasporto e di immagazzinamento di fattori di crescita</a:t>
          </a:r>
        </a:p>
      </dgm:t>
    </dgm:pt>
    <dgm:pt modelId="{F63E671D-6B91-472B-A183-E67ADE3F46E2}" type="parTrans" cxnId="{442BC5D7-1756-4D85-88BE-D552A160B928}">
      <dgm:prSet/>
      <dgm:spPr/>
      <dgm:t>
        <a:bodyPr/>
        <a:lstStyle/>
        <a:p>
          <a:endParaRPr lang="it-IT"/>
        </a:p>
      </dgm:t>
    </dgm:pt>
    <dgm:pt modelId="{3546AE98-8EB2-4250-9D0F-926F18DE3913}" type="sibTrans" cxnId="{442BC5D7-1756-4D85-88BE-D552A160B928}">
      <dgm:prSet/>
      <dgm:spPr/>
      <dgm:t>
        <a:bodyPr/>
        <a:lstStyle/>
        <a:p>
          <a:endParaRPr lang="it-IT"/>
        </a:p>
      </dgm:t>
    </dgm:pt>
    <dgm:pt modelId="{9F9D389C-4F10-425C-856D-E24E4A66C2E5}">
      <dgm:prSet phldrT="[Testo]" custT="1"/>
      <dgm:spPr/>
      <dgm:t>
        <a:bodyPr/>
        <a:lstStyle/>
        <a:p>
          <a:pPr algn="ctr"/>
          <a:r>
            <a:rPr lang="it-IT" sz="1000" dirty="0"/>
            <a:t>Lo scaffold funge da supporto strutturale temporaneo per la crescita cellulare </a:t>
          </a:r>
        </a:p>
      </dgm:t>
    </dgm:pt>
    <dgm:pt modelId="{13C41EA7-1A85-4CE2-8FBD-9325FA21DCAD}" type="parTrans" cxnId="{74223A38-C7F7-45A9-A7B0-96052F3A46ED}">
      <dgm:prSet/>
      <dgm:spPr/>
      <dgm:t>
        <a:bodyPr/>
        <a:lstStyle/>
        <a:p>
          <a:endParaRPr lang="it-IT"/>
        </a:p>
      </dgm:t>
    </dgm:pt>
    <dgm:pt modelId="{B4CBB7D8-FD73-4A7D-B253-1445E9FE58E5}" type="sibTrans" cxnId="{74223A38-C7F7-45A9-A7B0-96052F3A46ED}">
      <dgm:prSet/>
      <dgm:spPr/>
      <dgm:t>
        <a:bodyPr/>
        <a:lstStyle/>
        <a:p>
          <a:endParaRPr lang="it-IT"/>
        </a:p>
      </dgm:t>
    </dgm:pt>
    <dgm:pt modelId="{62D88BF3-E02E-4F72-8C97-637F846FA506}" type="pres">
      <dgm:prSet presAssocID="{D5FD52FE-1A98-4B17-A513-C0D23D0C9EA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A949E93-DBD9-44DB-A17B-763A911F98C8}" type="pres">
      <dgm:prSet presAssocID="{E5DF0F1D-2AA5-48F6-B2DD-095D14075C42}" presName="gear1" presStyleLbl="node1" presStyleIdx="0" presStyleCnt="3" custScaleX="92566" custScaleY="83582" custLinFactNeighborX="-15444" custLinFactNeighborY="16108">
        <dgm:presLayoutVars>
          <dgm:chMax val="1"/>
          <dgm:bulletEnabled val="1"/>
        </dgm:presLayoutVars>
      </dgm:prSet>
      <dgm:spPr/>
    </dgm:pt>
    <dgm:pt modelId="{20424F3E-ED44-4E5F-9C1A-F81A3A755380}" type="pres">
      <dgm:prSet presAssocID="{E5DF0F1D-2AA5-48F6-B2DD-095D14075C42}" presName="gear1srcNode" presStyleLbl="node1" presStyleIdx="0" presStyleCnt="3"/>
      <dgm:spPr/>
    </dgm:pt>
    <dgm:pt modelId="{BE2148D4-DB5A-4856-A34C-634DAC2A2A71}" type="pres">
      <dgm:prSet presAssocID="{E5DF0F1D-2AA5-48F6-B2DD-095D14075C42}" presName="gear1dstNode" presStyleLbl="node1" presStyleIdx="0" presStyleCnt="3"/>
      <dgm:spPr/>
    </dgm:pt>
    <dgm:pt modelId="{020BEF6E-8468-41FD-A232-070F39AFA1B7}" type="pres">
      <dgm:prSet presAssocID="{DCEB0E12-B193-4959-956B-5AAC8D773772}" presName="gear2" presStyleLbl="node1" presStyleIdx="1" presStyleCnt="3" custScaleX="116728" custScaleY="105043" custLinFactNeighborX="-35501" custLinFactNeighborY="10402">
        <dgm:presLayoutVars>
          <dgm:chMax val="1"/>
          <dgm:bulletEnabled val="1"/>
        </dgm:presLayoutVars>
      </dgm:prSet>
      <dgm:spPr/>
    </dgm:pt>
    <dgm:pt modelId="{4D79EE94-89E6-43FE-8983-D9D2F2D6344F}" type="pres">
      <dgm:prSet presAssocID="{DCEB0E12-B193-4959-956B-5AAC8D773772}" presName="gear2srcNode" presStyleLbl="node1" presStyleIdx="1" presStyleCnt="3"/>
      <dgm:spPr/>
    </dgm:pt>
    <dgm:pt modelId="{82ED2CAE-9C40-4A28-B231-62EBFB77320C}" type="pres">
      <dgm:prSet presAssocID="{DCEB0E12-B193-4959-956B-5AAC8D773772}" presName="gear2dstNode" presStyleLbl="node1" presStyleIdx="1" presStyleCnt="3"/>
      <dgm:spPr/>
    </dgm:pt>
    <dgm:pt modelId="{89B5E5DA-2713-438C-AE2C-A05D43BB2E47}" type="pres">
      <dgm:prSet presAssocID="{9F9D389C-4F10-425C-856D-E24E4A66C2E5}" presName="gear3" presStyleLbl="node1" presStyleIdx="2" presStyleCnt="3" custAng="127805" custScaleX="105967" custScaleY="106937" custLinFactNeighborX="-23" custLinFactNeighborY="10563"/>
      <dgm:spPr/>
    </dgm:pt>
    <dgm:pt modelId="{599C8566-B9F1-45EE-88EC-A7298D6277DA}" type="pres">
      <dgm:prSet presAssocID="{9F9D389C-4F10-425C-856D-E24E4A66C2E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D6CDB06-0C72-4B9F-86D7-9B1C9ED986F9}" type="pres">
      <dgm:prSet presAssocID="{9F9D389C-4F10-425C-856D-E24E4A66C2E5}" presName="gear3srcNode" presStyleLbl="node1" presStyleIdx="2" presStyleCnt="3"/>
      <dgm:spPr/>
    </dgm:pt>
    <dgm:pt modelId="{C199E2C1-9C0D-4B35-99B3-2244B46FF1A3}" type="pres">
      <dgm:prSet presAssocID="{9F9D389C-4F10-425C-856D-E24E4A66C2E5}" presName="gear3dstNode" presStyleLbl="node1" presStyleIdx="2" presStyleCnt="3"/>
      <dgm:spPr/>
    </dgm:pt>
    <dgm:pt modelId="{5A9428C5-315A-465D-A0AA-838FAC4E35E0}" type="pres">
      <dgm:prSet presAssocID="{4F8595BF-836B-48F3-91A1-E1F10AE9FC25}" presName="connector1" presStyleLbl="sibTrans2D1" presStyleIdx="0" presStyleCnt="3" custLinFactNeighborX="-10342" custLinFactNeighborY="2739"/>
      <dgm:spPr/>
    </dgm:pt>
    <dgm:pt modelId="{6E60B947-83E7-429A-9F0A-F225810DA8F4}" type="pres">
      <dgm:prSet presAssocID="{3546AE98-8EB2-4250-9D0F-926F18DE3913}" presName="connector2" presStyleLbl="sibTrans2D1" presStyleIdx="1" presStyleCnt="3" custAng="1878738" custLinFactNeighborX="-26105" custLinFactNeighborY="1959"/>
      <dgm:spPr/>
    </dgm:pt>
    <dgm:pt modelId="{29FE91A9-BDC5-496C-8BE3-14CEEB33D9C9}" type="pres">
      <dgm:prSet presAssocID="{B4CBB7D8-FD73-4A7D-B253-1445E9FE58E5}" presName="connector3" presStyleLbl="sibTrans2D1" presStyleIdx="2" presStyleCnt="3" custLinFactNeighborX="-111" custLinFactNeighborY="700"/>
      <dgm:spPr/>
    </dgm:pt>
  </dgm:ptLst>
  <dgm:cxnLst>
    <dgm:cxn modelId="{E3DAB912-9F8C-4121-8D1F-0358E61DAA43}" type="presOf" srcId="{9F9D389C-4F10-425C-856D-E24E4A66C2E5}" destId="{CD6CDB06-0C72-4B9F-86D7-9B1C9ED986F9}" srcOrd="2" destOrd="0" presId="urn:microsoft.com/office/officeart/2005/8/layout/gear1"/>
    <dgm:cxn modelId="{2D01CC26-9CFF-480B-8055-B20B8106FD8E}" type="presOf" srcId="{DCEB0E12-B193-4959-956B-5AAC8D773772}" destId="{82ED2CAE-9C40-4A28-B231-62EBFB77320C}" srcOrd="2" destOrd="0" presId="urn:microsoft.com/office/officeart/2005/8/layout/gear1"/>
    <dgm:cxn modelId="{74223A38-C7F7-45A9-A7B0-96052F3A46ED}" srcId="{D5FD52FE-1A98-4B17-A513-C0D23D0C9EAD}" destId="{9F9D389C-4F10-425C-856D-E24E4A66C2E5}" srcOrd="2" destOrd="0" parTransId="{13C41EA7-1A85-4CE2-8FBD-9325FA21DCAD}" sibTransId="{B4CBB7D8-FD73-4A7D-B253-1445E9FE58E5}"/>
    <dgm:cxn modelId="{25E1363C-F638-4E66-958C-C2ED72A5ACEF}" type="presOf" srcId="{DCEB0E12-B193-4959-956B-5AAC8D773772}" destId="{020BEF6E-8468-41FD-A232-070F39AFA1B7}" srcOrd="0" destOrd="0" presId="urn:microsoft.com/office/officeart/2005/8/layout/gear1"/>
    <dgm:cxn modelId="{90C37C61-F3A0-4DFA-AFEF-5DEF5C0AC361}" type="presOf" srcId="{9F9D389C-4F10-425C-856D-E24E4A66C2E5}" destId="{C199E2C1-9C0D-4B35-99B3-2244B46FF1A3}" srcOrd="3" destOrd="0" presId="urn:microsoft.com/office/officeart/2005/8/layout/gear1"/>
    <dgm:cxn modelId="{FDA5E666-E60F-4910-B636-4134C520CE8E}" type="presOf" srcId="{B4CBB7D8-FD73-4A7D-B253-1445E9FE58E5}" destId="{29FE91A9-BDC5-496C-8BE3-14CEEB33D9C9}" srcOrd="0" destOrd="0" presId="urn:microsoft.com/office/officeart/2005/8/layout/gear1"/>
    <dgm:cxn modelId="{BFFE6067-7108-4F7B-9119-6F3E8AA9AF09}" type="presOf" srcId="{DCEB0E12-B193-4959-956B-5AAC8D773772}" destId="{4D79EE94-89E6-43FE-8983-D9D2F2D6344F}" srcOrd="1" destOrd="0" presId="urn:microsoft.com/office/officeart/2005/8/layout/gear1"/>
    <dgm:cxn modelId="{DBF56F6B-6EAD-4E62-A7C9-88FE67F042FC}" type="presOf" srcId="{4F8595BF-836B-48F3-91A1-E1F10AE9FC25}" destId="{5A9428C5-315A-465D-A0AA-838FAC4E35E0}" srcOrd="0" destOrd="0" presId="urn:microsoft.com/office/officeart/2005/8/layout/gear1"/>
    <dgm:cxn modelId="{739D6B84-78D9-4F84-9F27-A05A6E1603AD}" type="presOf" srcId="{E5DF0F1D-2AA5-48F6-B2DD-095D14075C42}" destId="{BE2148D4-DB5A-4856-A34C-634DAC2A2A71}" srcOrd="2" destOrd="0" presId="urn:microsoft.com/office/officeart/2005/8/layout/gear1"/>
    <dgm:cxn modelId="{010D328D-5A58-4A58-BEEB-72BB646D237D}" type="presOf" srcId="{D5FD52FE-1A98-4B17-A513-C0D23D0C9EAD}" destId="{62D88BF3-E02E-4F72-8C97-637F846FA506}" srcOrd="0" destOrd="0" presId="urn:microsoft.com/office/officeart/2005/8/layout/gear1"/>
    <dgm:cxn modelId="{5DC83AA5-41A4-4FAA-8D37-ACE991B2E09E}" type="presOf" srcId="{E5DF0F1D-2AA5-48F6-B2DD-095D14075C42}" destId="{20424F3E-ED44-4E5F-9C1A-F81A3A755380}" srcOrd="1" destOrd="0" presId="urn:microsoft.com/office/officeart/2005/8/layout/gear1"/>
    <dgm:cxn modelId="{A72186B2-AA9E-4083-B03F-A07F7110F1DB}" type="presOf" srcId="{E5DF0F1D-2AA5-48F6-B2DD-095D14075C42}" destId="{0A949E93-DBD9-44DB-A17B-763A911F98C8}" srcOrd="0" destOrd="0" presId="urn:microsoft.com/office/officeart/2005/8/layout/gear1"/>
    <dgm:cxn modelId="{C44C73BD-C8FF-4569-8A26-1BC0FC717BAE}" type="presOf" srcId="{9F9D389C-4F10-425C-856D-E24E4A66C2E5}" destId="{89B5E5DA-2713-438C-AE2C-A05D43BB2E47}" srcOrd="0" destOrd="0" presId="urn:microsoft.com/office/officeart/2005/8/layout/gear1"/>
    <dgm:cxn modelId="{C87F56C2-269B-4C79-8D16-5F8EE426610A}" type="presOf" srcId="{3546AE98-8EB2-4250-9D0F-926F18DE3913}" destId="{6E60B947-83E7-429A-9F0A-F225810DA8F4}" srcOrd="0" destOrd="0" presId="urn:microsoft.com/office/officeart/2005/8/layout/gear1"/>
    <dgm:cxn modelId="{113411CF-CFB9-424D-8713-FDB8C000AAC3}" srcId="{D5FD52FE-1A98-4B17-A513-C0D23D0C9EAD}" destId="{E5DF0F1D-2AA5-48F6-B2DD-095D14075C42}" srcOrd="0" destOrd="0" parTransId="{D1E34F80-BBD6-4A21-A2A8-BD4E8A942D61}" sibTransId="{4F8595BF-836B-48F3-91A1-E1F10AE9FC25}"/>
    <dgm:cxn modelId="{442BC5D7-1756-4D85-88BE-D552A160B928}" srcId="{D5FD52FE-1A98-4B17-A513-C0D23D0C9EAD}" destId="{DCEB0E12-B193-4959-956B-5AAC8D773772}" srcOrd="1" destOrd="0" parTransId="{F63E671D-6B91-472B-A183-E67ADE3F46E2}" sibTransId="{3546AE98-8EB2-4250-9D0F-926F18DE3913}"/>
    <dgm:cxn modelId="{32FED5ED-0E4E-43B1-B7FC-1959B6BF32A5}" type="presOf" srcId="{9F9D389C-4F10-425C-856D-E24E4A66C2E5}" destId="{599C8566-B9F1-45EE-88EC-A7298D6277DA}" srcOrd="1" destOrd="0" presId="urn:microsoft.com/office/officeart/2005/8/layout/gear1"/>
    <dgm:cxn modelId="{0C5E1958-39E8-42A8-9CDA-650E9557CDE1}" type="presParOf" srcId="{62D88BF3-E02E-4F72-8C97-637F846FA506}" destId="{0A949E93-DBD9-44DB-A17B-763A911F98C8}" srcOrd="0" destOrd="0" presId="urn:microsoft.com/office/officeart/2005/8/layout/gear1"/>
    <dgm:cxn modelId="{CD2CF09E-7303-4B1D-937E-85486146B1B1}" type="presParOf" srcId="{62D88BF3-E02E-4F72-8C97-637F846FA506}" destId="{20424F3E-ED44-4E5F-9C1A-F81A3A755380}" srcOrd="1" destOrd="0" presId="urn:microsoft.com/office/officeart/2005/8/layout/gear1"/>
    <dgm:cxn modelId="{2861160F-1278-4F7A-888D-852A06E1A6B6}" type="presParOf" srcId="{62D88BF3-E02E-4F72-8C97-637F846FA506}" destId="{BE2148D4-DB5A-4856-A34C-634DAC2A2A71}" srcOrd="2" destOrd="0" presId="urn:microsoft.com/office/officeart/2005/8/layout/gear1"/>
    <dgm:cxn modelId="{77BD72BF-1F8F-4CB2-94E5-83A4FDF3934E}" type="presParOf" srcId="{62D88BF3-E02E-4F72-8C97-637F846FA506}" destId="{020BEF6E-8468-41FD-A232-070F39AFA1B7}" srcOrd="3" destOrd="0" presId="urn:microsoft.com/office/officeart/2005/8/layout/gear1"/>
    <dgm:cxn modelId="{AB2CFEE3-7CFA-4980-98D7-A4BCF2FD6CCC}" type="presParOf" srcId="{62D88BF3-E02E-4F72-8C97-637F846FA506}" destId="{4D79EE94-89E6-43FE-8983-D9D2F2D6344F}" srcOrd="4" destOrd="0" presId="urn:microsoft.com/office/officeart/2005/8/layout/gear1"/>
    <dgm:cxn modelId="{BE5414CE-5286-450D-B6F7-721414A87B83}" type="presParOf" srcId="{62D88BF3-E02E-4F72-8C97-637F846FA506}" destId="{82ED2CAE-9C40-4A28-B231-62EBFB77320C}" srcOrd="5" destOrd="0" presId="urn:microsoft.com/office/officeart/2005/8/layout/gear1"/>
    <dgm:cxn modelId="{9FECF8ED-D26A-43E6-9765-10FC076A44F5}" type="presParOf" srcId="{62D88BF3-E02E-4F72-8C97-637F846FA506}" destId="{89B5E5DA-2713-438C-AE2C-A05D43BB2E47}" srcOrd="6" destOrd="0" presId="urn:microsoft.com/office/officeart/2005/8/layout/gear1"/>
    <dgm:cxn modelId="{19C30779-D7E2-41E4-87A4-07CF186DAFB8}" type="presParOf" srcId="{62D88BF3-E02E-4F72-8C97-637F846FA506}" destId="{599C8566-B9F1-45EE-88EC-A7298D6277DA}" srcOrd="7" destOrd="0" presId="urn:microsoft.com/office/officeart/2005/8/layout/gear1"/>
    <dgm:cxn modelId="{276591E4-EE4E-469A-8E49-454D57DFA311}" type="presParOf" srcId="{62D88BF3-E02E-4F72-8C97-637F846FA506}" destId="{CD6CDB06-0C72-4B9F-86D7-9B1C9ED986F9}" srcOrd="8" destOrd="0" presId="urn:microsoft.com/office/officeart/2005/8/layout/gear1"/>
    <dgm:cxn modelId="{E000F2FA-EC92-4E89-BC8E-058035BF69D6}" type="presParOf" srcId="{62D88BF3-E02E-4F72-8C97-637F846FA506}" destId="{C199E2C1-9C0D-4B35-99B3-2244B46FF1A3}" srcOrd="9" destOrd="0" presId="urn:microsoft.com/office/officeart/2005/8/layout/gear1"/>
    <dgm:cxn modelId="{CC4BD9BA-96C9-4141-AEBF-5BBD8A7AE537}" type="presParOf" srcId="{62D88BF3-E02E-4F72-8C97-637F846FA506}" destId="{5A9428C5-315A-465D-A0AA-838FAC4E35E0}" srcOrd="10" destOrd="0" presId="urn:microsoft.com/office/officeart/2005/8/layout/gear1"/>
    <dgm:cxn modelId="{F5E11749-E63C-424D-9DE5-C9EF16A2D003}" type="presParOf" srcId="{62D88BF3-E02E-4F72-8C97-637F846FA506}" destId="{6E60B947-83E7-429A-9F0A-F225810DA8F4}" srcOrd="11" destOrd="0" presId="urn:microsoft.com/office/officeart/2005/8/layout/gear1"/>
    <dgm:cxn modelId="{C877B6A8-23C5-4F1D-B52A-8DA101B5289A}" type="presParOf" srcId="{62D88BF3-E02E-4F72-8C97-637F846FA506}" destId="{29FE91A9-BDC5-496C-8BE3-14CEEB33D9C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32E74A-A381-41C8-AAC7-9C984CE59666}" type="doc">
      <dgm:prSet loTypeId="urn:microsoft.com/office/officeart/2005/8/layout/vList6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it-IT"/>
        </a:p>
      </dgm:t>
    </dgm:pt>
    <dgm:pt modelId="{96D21F5B-128B-4351-A167-8176A653ABBB}">
      <dgm:prSet phldrT="[Testo]"/>
      <dgm:spPr/>
      <dgm:t>
        <a:bodyPr/>
        <a:lstStyle/>
        <a:p>
          <a:r>
            <a:rPr lang="it-IT" dirty="0"/>
            <a:t>Pompa peristaltica </a:t>
          </a:r>
        </a:p>
        <a:p>
          <a:r>
            <a:rPr lang="it-IT" dirty="0"/>
            <a:t>(Live Flow (</a:t>
          </a:r>
          <a:r>
            <a:rPr lang="it-IT" dirty="0" err="1"/>
            <a:t>IVTech</a:t>
          </a:r>
          <a:r>
            <a:rPr lang="it-IT" dirty="0"/>
            <a:t>, LF)</a:t>
          </a:r>
        </a:p>
      </dgm:t>
    </dgm:pt>
    <dgm:pt modelId="{0A94D119-609F-4198-A4A3-C6B1D377F5A7}" type="parTrans" cxnId="{5071A3BD-D264-47EA-8F0F-B387196D49AB}">
      <dgm:prSet/>
      <dgm:spPr/>
      <dgm:t>
        <a:bodyPr/>
        <a:lstStyle/>
        <a:p>
          <a:endParaRPr lang="it-IT"/>
        </a:p>
      </dgm:t>
    </dgm:pt>
    <dgm:pt modelId="{52C80A2E-7C14-4E37-9B72-43AFF89D5066}" type="sibTrans" cxnId="{5071A3BD-D264-47EA-8F0F-B387196D49AB}">
      <dgm:prSet/>
      <dgm:spPr/>
      <dgm:t>
        <a:bodyPr/>
        <a:lstStyle/>
        <a:p>
          <a:endParaRPr lang="it-IT"/>
        </a:p>
      </dgm:t>
    </dgm:pt>
    <dgm:pt modelId="{2184C9D9-4268-4CD7-BF7E-323940659022}">
      <dgm:prSet phldrT="[Testo]"/>
      <dgm:spPr/>
      <dgm:t>
        <a:bodyPr/>
        <a:lstStyle/>
        <a:p>
          <a:r>
            <a:rPr lang="it-IT" dirty="0"/>
            <a:t>Cameretta (Live Box </a:t>
          </a:r>
          <a:r>
            <a:rPr lang="it-IT" dirty="0" err="1"/>
            <a:t>IVTech</a:t>
          </a:r>
          <a:r>
            <a:rPr lang="it-IT" dirty="0"/>
            <a:t>, LB2)</a:t>
          </a:r>
        </a:p>
      </dgm:t>
    </dgm:pt>
    <dgm:pt modelId="{50E3115C-598E-4621-9608-FB4A120465EA}" type="parTrans" cxnId="{486E2F65-E93E-413A-B56B-53FABF1BCC9C}">
      <dgm:prSet/>
      <dgm:spPr/>
      <dgm:t>
        <a:bodyPr/>
        <a:lstStyle/>
        <a:p>
          <a:endParaRPr lang="it-IT"/>
        </a:p>
      </dgm:t>
    </dgm:pt>
    <dgm:pt modelId="{0B1466BF-32BA-4EEB-B94A-725FAEDB4158}" type="sibTrans" cxnId="{486E2F65-E93E-413A-B56B-53FABF1BCC9C}">
      <dgm:prSet/>
      <dgm:spPr/>
      <dgm:t>
        <a:bodyPr/>
        <a:lstStyle/>
        <a:p>
          <a:endParaRPr lang="it-IT"/>
        </a:p>
      </dgm:t>
    </dgm:pt>
    <dgm:pt modelId="{F5E85DEF-2DBE-4312-A5E6-621FBE3B7CC7}">
      <dgm:prSet phldrT="[Testo]"/>
      <dgm:spPr/>
      <dgm:t>
        <a:bodyPr/>
        <a:lstStyle/>
        <a:p>
          <a:r>
            <a:rPr lang="it-IT" dirty="0"/>
            <a:t> Configurazione a flusso </a:t>
          </a:r>
          <a:r>
            <a:rPr lang="it-IT" i="1" dirty="0"/>
            <a:t>tangenziale</a:t>
          </a:r>
          <a:endParaRPr lang="it-IT" dirty="0"/>
        </a:p>
      </dgm:t>
    </dgm:pt>
    <dgm:pt modelId="{73B5D177-45D6-45E7-B03F-9BFDB9F0851B}" type="parTrans" cxnId="{74FF5CD1-A2DF-4565-ABCC-DE6FA63A12D5}">
      <dgm:prSet/>
      <dgm:spPr/>
      <dgm:t>
        <a:bodyPr/>
        <a:lstStyle/>
        <a:p>
          <a:endParaRPr lang="it-IT"/>
        </a:p>
      </dgm:t>
    </dgm:pt>
    <dgm:pt modelId="{B63F27FE-FB39-4ECC-82E5-39E218C5F610}" type="sibTrans" cxnId="{74FF5CD1-A2DF-4565-ABCC-DE6FA63A12D5}">
      <dgm:prSet/>
      <dgm:spPr/>
      <dgm:t>
        <a:bodyPr/>
        <a:lstStyle/>
        <a:p>
          <a:endParaRPr lang="it-IT"/>
        </a:p>
      </dgm:t>
    </dgm:pt>
    <dgm:pt modelId="{4A7CCBBA-30AD-4F0B-99E5-338C1588E7DB}">
      <dgm:prSet phldrT="[Testo]"/>
      <dgm:spPr/>
      <dgm:t>
        <a:bodyPr/>
        <a:lstStyle/>
        <a:p>
          <a:endParaRPr lang="it-IT" sz="1500" dirty="0"/>
        </a:p>
      </dgm:t>
    </dgm:pt>
    <dgm:pt modelId="{D4D3A0F8-9DF5-40A2-88ED-BA0D5DBC8556}" type="parTrans" cxnId="{A9A15101-EDC2-4AAA-A78D-16679D61E14A}">
      <dgm:prSet/>
      <dgm:spPr/>
      <dgm:t>
        <a:bodyPr/>
        <a:lstStyle/>
        <a:p>
          <a:endParaRPr lang="it-IT"/>
        </a:p>
      </dgm:t>
    </dgm:pt>
    <dgm:pt modelId="{733AD4AD-2CD4-4157-8858-69DAFE283D53}" type="sibTrans" cxnId="{A9A15101-EDC2-4AAA-A78D-16679D61E14A}">
      <dgm:prSet/>
      <dgm:spPr/>
      <dgm:t>
        <a:bodyPr/>
        <a:lstStyle/>
        <a:p>
          <a:endParaRPr lang="it-IT"/>
        </a:p>
      </dgm:t>
    </dgm:pt>
    <dgm:pt modelId="{FF37A65C-546B-4535-A52F-FFE003C4D201}">
      <dgm:prSet phldrT="[Testo]"/>
      <dgm:spPr/>
      <dgm:t>
        <a:bodyPr/>
        <a:lstStyle/>
        <a:p>
          <a:r>
            <a:rPr lang="it-IT" dirty="0"/>
            <a:t> Configurazione a flusso di perfusione per colture in vitro 3D</a:t>
          </a:r>
        </a:p>
      </dgm:t>
    </dgm:pt>
    <dgm:pt modelId="{E66D05A6-19E4-4F89-9612-1F88E43734C3}" type="parTrans" cxnId="{B2F9F551-3327-42A0-A321-29F2948EFD82}">
      <dgm:prSet/>
      <dgm:spPr/>
      <dgm:t>
        <a:bodyPr/>
        <a:lstStyle/>
        <a:p>
          <a:endParaRPr lang="it-IT"/>
        </a:p>
      </dgm:t>
    </dgm:pt>
    <dgm:pt modelId="{D254EDB0-19AD-44D7-A5FE-E0777CEFB8B2}" type="sibTrans" cxnId="{B2F9F551-3327-42A0-A321-29F2948EFD82}">
      <dgm:prSet/>
      <dgm:spPr/>
      <dgm:t>
        <a:bodyPr/>
        <a:lstStyle/>
        <a:p>
          <a:endParaRPr lang="it-IT"/>
        </a:p>
      </dgm:t>
    </dgm:pt>
    <dgm:pt modelId="{FD32DFF4-0A82-42D8-BC3F-371980EDADA4}">
      <dgm:prSet/>
      <dgm:spPr/>
      <dgm:t>
        <a:bodyPr/>
        <a:lstStyle/>
        <a:p>
          <a:r>
            <a:rPr lang="it-IT" dirty="0"/>
            <a:t> Portata di flusso raggiungibile compresa tra100 - 450 </a:t>
          </a:r>
          <a:r>
            <a:rPr lang="it-IT" dirty="0" err="1"/>
            <a:t>μL</a:t>
          </a:r>
          <a:r>
            <a:rPr lang="it-IT" dirty="0"/>
            <a:t>/min</a:t>
          </a:r>
        </a:p>
      </dgm:t>
    </dgm:pt>
    <dgm:pt modelId="{A21A30C7-DEDC-4A47-8363-67169FA71184}" type="parTrans" cxnId="{BF82012E-AE5C-4097-817E-DF27A8E962B3}">
      <dgm:prSet/>
      <dgm:spPr/>
      <dgm:t>
        <a:bodyPr/>
        <a:lstStyle/>
        <a:p>
          <a:endParaRPr lang="it-IT"/>
        </a:p>
      </dgm:t>
    </dgm:pt>
    <dgm:pt modelId="{C553314F-E826-4A3C-BEF5-988A189A66AE}" type="sibTrans" cxnId="{BF82012E-AE5C-4097-817E-DF27A8E962B3}">
      <dgm:prSet/>
      <dgm:spPr/>
      <dgm:t>
        <a:bodyPr/>
        <a:lstStyle/>
        <a:p>
          <a:endParaRPr lang="it-IT"/>
        </a:p>
      </dgm:t>
    </dgm:pt>
    <dgm:pt modelId="{74A540D9-11EB-4AF7-B405-46E8089659C4}" type="pres">
      <dgm:prSet presAssocID="{AA32E74A-A381-41C8-AAC7-9C984CE59666}" presName="Name0" presStyleCnt="0">
        <dgm:presLayoutVars>
          <dgm:dir/>
          <dgm:animLvl val="lvl"/>
          <dgm:resizeHandles/>
        </dgm:presLayoutVars>
      </dgm:prSet>
      <dgm:spPr/>
    </dgm:pt>
    <dgm:pt modelId="{81442D31-B558-43F4-A154-04F682C1293B}" type="pres">
      <dgm:prSet presAssocID="{96D21F5B-128B-4351-A167-8176A653ABBB}" presName="linNode" presStyleCnt="0"/>
      <dgm:spPr/>
    </dgm:pt>
    <dgm:pt modelId="{0D65BF2F-502F-4965-B3DA-17DA00F78FEF}" type="pres">
      <dgm:prSet presAssocID="{96D21F5B-128B-4351-A167-8176A653ABBB}" presName="parentShp" presStyleLbl="node1" presStyleIdx="0" presStyleCnt="2">
        <dgm:presLayoutVars>
          <dgm:bulletEnabled val="1"/>
        </dgm:presLayoutVars>
      </dgm:prSet>
      <dgm:spPr/>
    </dgm:pt>
    <dgm:pt modelId="{1AA8E2C6-CC50-44F1-AB98-1C1365C0356D}" type="pres">
      <dgm:prSet presAssocID="{96D21F5B-128B-4351-A167-8176A653ABBB}" presName="childShp" presStyleLbl="bgAccFollowNode1" presStyleIdx="0" presStyleCnt="2">
        <dgm:presLayoutVars>
          <dgm:bulletEnabled val="1"/>
        </dgm:presLayoutVars>
      </dgm:prSet>
      <dgm:spPr/>
    </dgm:pt>
    <dgm:pt modelId="{45919828-D7AA-4136-88DE-2255E1E9A0A1}" type="pres">
      <dgm:prSet presAssocID="{52C80A2E-7C14-4E37-9B72-43AFF89D5066}" presName="spacing" presStyleCnt="0"/>
      <dgm:spPr/>
    </dgm:pt>
    <dgm:pt modelId="{7DEC3F57-B03A-4F4C-95CF-D6EDFAA50283}" type="pres">
      <dgm:prSet presAssocID="{2184C9D9-4268-4CD7-BF7E-323940659022}" presName="linNode" presStyleCnt="0"/>
      <dgm:spPr/>
    </dgm:pt>
    <dgm:pt modelId="{098F6A7E-7656-4E98-8025-02FF3EF56726}" type="pres">
      <dgm:prSet presAssocID="{2184C9D9-4268-4CD7-BF7E-323940659022}" presName="parentShp" presStyleLbl="node1" presStyleIdx="1" presStyleCnt="2">
        <dgm:presLayoutVars>
          <dgm:bulletEnabled val="1"/>
        </dgm:presLayoutVars>
      </dgm:prSet>
      <dgm:spPr/>
    </dgm:pt>
    <dgm:pt modelId="{CA075B51-DD6A-427A-94A1-4AD18AF3CCEC}" type="pres">
      <dgm:prSet presAssocID="{2184C9D9-4268-4CD7-BF7E-323940659022}" presName="childShp" presStyleLbl="bgAccFollowNode1" presStyleIdx="1" presStyleCnt="2" custScaleY="110690">
        <dgm:presLayoutVars>
          <dgm:bulletEnabled val="1"/>
        </dgm:presLayoutVars>
      </dgm:prSet>
      <dgm:spPr/>
    </dgm:pt>
  </dgm:ptLst>
  <dgm:cxnLst>
    <dgm:cxn modelId="{E4555F01-62D1-4157-ACFD-C107B8B2434A}" type="presOf" srcId="{FD32DFF4-0A82-42D8-BC3F-371980EDADA4}" destId="{1AA8E2C6-CC50-44F1-AB98-1C1365C0356D}" srcOrd="0" destOrd="1" presId="urn:microsoft.com/office/officeart/2005/8/layout/vList6"/>
    <dgm:cxn modelId="{A9A15101-EDC2-4AAA-A78D-16679D61E14A}" srcId="{96D21F5B-128B-4351-A167-8176A653ABBB}" destId="{4A7CCBBA-30AD-4F0B-99E5-338C1588E7DB}" srcOrd="0" destOrd="0" parTransId="{D4D3A0F8-9DF5-40A2-88ED-BA0D5DBC8556}" sibTransId="{733AD4AD-2CD4-4157-8858-69DAFE283D53}"/>
    <dgm:cxn modelId="{F20F7229-F87A-4EA3-B8E3-3DDA14DEB0A9}" type="presOf" srcId="{FF37A65C-546B-4535-A52F-FFE003C4D201}" destId="{CA075B51-DD6A-427A-94A1-4AD18AF3CCEC}" srcOrd="0" destOrd="1" presId="urn:microsoft.com/office/officeart/2005/8/layout/vList6"/>
    <dgm:cxn modelId="{BF82012E-AE5C-4097-817E-DF27A8E962B3}" srcId="{96D21F5B-128B-4351-A167-8176A653ABBB}" destId="{FD32DFF4-0A82-42D8-BC3F-371980EDADA4}" srcOrd="1" destOrd="0" parTransId="{A21A30C7-DEDC-4A47-8363-67169FA71184}" sibTransId="{C553314F-E826-4A3C-BEF5-988A189A66AE}"/>
    <dgm:cxn modelId="{AFC30D2E-577E-497A-8ADC-07D71E21B4AF}" type="presOf" srcId="{96D21F5B-128B-4351-A167-8176A653ABBB}" destId="{0D65BF2F-502F-4965-B3DA-17DA00F78FEF}" srcOrd="0" destOrd="0" presId="urn:microsoft.com/office/officeart/2005/8/layout/vList6"/>
    <dgm:cxn modelId="{486E2F65-E93E-413A-B56B-53FABF1BCC9C}" srcId="{AA32E74A-A381-41C8-AAC7-9C984CE59666}" destId="{2184C9D9-4268-4CD7-BF7E-323940659022}" srcOrd="1" destOrd="0" parTransId="{50E3115C-598E-4621-9608-FB4A120465EA}" sibTransId="{0B1466BF-32BA-4EEB-B94A-725FAEDB4158}"/>
    <dgm:cxn modelId="{28984E46-1287-4458-B9E4-9C355DDF6F8D}" type="presOf" srcId="{4A7CCBBA-30AD-4F0B-99E5-338C1588E7DB}" destId="{1AA8E2C6-CC50-44F1-AB98-1C1365C0356D}" srcOrd="0" destOrd="0" presId="urn:microsoft.com/office/officeart/2005/8/layout/vList6"/>
    <dgm:cxn modelId="{B2F9F551-3327-42A0-A321-29F2948EFD82}" srcId="{2184C9D9-4268-4CD7-BF7E-323940659022}" destId="{FF37A65C-546B-4535-A52F-FFE003C4D201}" srcOrd="1" destOrd="0" parTransId="{E66D05A6-19E4-4F89-9612-1F88E43734C3}" sibTransId="{D254EDB0-19AD-44D7-A5FE-E0777CEFB8B2}"/>
    <dgm:cxn modelId="{6FA771BC-1673-4528-A224-7C3CE53D2171}" type="presOf" srcId="{2184C9D9-4268-4CD7-BF7E-323940659022}" destId="{098F6A7E-7656-4E98-8025-02FF3EF56726}" srcOrd="0" destOrd="0" presId="urn:microsoft.com/office/officeart/2005/8/layout/vList6"/>
    <dgm:cxn modelId="{5071A3BD-D264-47EA-8F0F-B387196D49AB}" srcId="{AA32E74A-A381-41C8-AAC7-9C984CE59666}" destId="{96D21F5B-128B-4351-A167-8176A653ABBB}" srcOrd="0" destOrd="0" parTransId="{0A94D119-609F-4198-A4A3-C6B1D377F5A7}" sibTransId="{52C80A2E-7C14-4E37-9B72-43AFF89D5066}"/>
    <dgm:cxn modelId="{74FF5CD1-A2DF-4565-ABCC-DE6FA63A12D5}" srcId="{2184C9D9-4268-4CD7-BF7E-323940659022}" destId="{F5E85DEF-2DBE-4312-A5E6-621FBE3B7CC7}" srcOrd="0" destOrd="0" parTransId="{73B5D177-45D6-45E7-B03F-9BFDB9F0851B}" sibTransId="{B63F27FE-FB39-4ECC-82E5-39E218C5F610}"/>
    <dgm:cxn modelId="{D0BC12DD-9FC8-4312-874D-0FFC5E7A86E7}" type="presOf" srcId="{F5E85DEF-2DBE-4312-A5E6-621FBE3B7CC7}" destId="{CA075B51-DD6A-427A-94A1-4AD18AF3CCEC}" srcOrd="0" destOrd="0" presId="urn:microsoft.com/office/officeart/2005/8/layout/vList6"/>
    <dgm:cxn modelId="{CFBB7BFE-EFA5-4379-A041-8AA57C1FE919}" type="presOf" srcId="{AA32E74A-A381-41C8-AAC7-9C984CE59666}" destId="{74A540D9-11EB-4AF7-B405-46E8089659C4}" srcOrd="0" destOrd="0" presId="urn:microsoft.com/office/officeart/2005/8/layout/vList6"/>
    <dgm:cxn modelId="{6145898D-52B3-49B0-8869-8C65BD07AD05}" type="presParOf" srcId="{74A540D9-11EB-4AF7-B405-46E8089659C4}" destId="{81442D31-B558-43F4-A154-04F682C1293B}" srcOrd="0" destOrd="0" presId="urn:microsoft.com/office/officeart/2005/8/layout/vList6"/>
    <dgm:cxn modelId="{F1D03670-A7B8-44D8-A72B-633E84C7DB75}" type="presParOf" srcId="{81442D31-B558-43F4-A154-04F682C1293B}" destId="{0D65BF2F-502F-4965-B3DA-17DA00F78FEF}" srcOrd="0" destOrd="0" presId="urn:microsoft.com/office/officeart/2005/8/layout/vList6"/>
    <dgm:cxn modelId="{BA68DE71-B4BF-4CC0-937A-CB8BC5571767}" type="presParOf" srcId="{81442D31-B558-43F4-A154-04F682C1293B}" destId="{1AA8E2C6-CC50-44F1-AB98-1C1365C0356D}" srcOrd="1" destOrd="0" presId="urn:microsoft.com/office/officeart/2005/8/layout/vList6"/>
    <dgm:cxn modelId="{784BB86D-E9E6-49C3-BE1D-4F16409547BA}" type="presParOf" srcId="{74A540D9-11EB-4AF7-B405-46E8089659C4}" destId="{45919828-D7AA-4136-88DE-2255E1E9A0A1}" srcOrd="1" destOrd="0" presId="urn:microsoft.com/office/officeart/2005/8/layout/vList6"/>
    <dgm:cxn modelId="{65ED02A0-64C7-448F-A462-236E87E3C30C}" type="presParOf" srcId="{74A540D9-11EB-4AF7-B405-46E8089659C4}" destId="{7DEC3F57-B03A-4F4C-95CF-D6EDFAA50283}" srcOrd="2" destOrd="0" presId="urn:microsoft.com/office/officeart/2005/8/layout/vList6"/>
    <dgm:cxn modelId="{2CB64EA2-36BB-4162-9DBC-48A96C4566DC}" type="presParOf" srcId="{7DEC3F57-B03A-4F4C-95CF-D6EDFAA50283}" destId="{098F6A7E-7656-4E98-8025-02FF3EF56726}" srcOrd="0" destOrd="0" presId="urn:microsoft.com/office/officeart/2005/8/layout/vList6"/>
    <dgm:cxn modelId="{C36F13C5-024F-42AA-A23C-B17F7E3BA03A}" type="presParOf" srcId="{7DEC3F57-B03A-4F4C-95CF-D6EDFAA50283}" destId="{CA075B51-DD6A-427A-94A1-4AD18AF3CCE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B4CD1F-64A7-4232-BA64-22D215A37122}" type="doc">
      <dgm:prSet loTypeId="urn:microsoft.com/office/officeart/2005/8/layout/hChevron3" loCatId="process" qsTypeId="urn:microsoft.com/office/officeart/2005/8/quickstyle/3d1" qsCatId="3D" csTypeId="urn:microsoft.com/office/officeart/2005/8/colors/accent4_5" csCatId="accent4" phldr="1"/>
      <dgm:spPr/>
    </dgm:pt>
    <dgm:pt modelId="{FC1BE693-D06A-43B1-B3C9-4A932C94636C}">
      <dgm:prSet phldrT="[Testo]" custT="1"/>
      <dgm:spPr/>
      <dgm:t>
        <a:bodyPr/>
        <a:lstStyle/>
        <a:p>
          <a:r>
            <a:rPr lang="it-IT" sz="1200" dirty="0"/>
            <a:t>NF di PLA con </a:t>
          </a:r>
          <a:r>
            <a:rPr lang="it-IT" sz="1200" dirty="0" err="1"/>
            <a:t>desametasone</a:t>
          </a:r>
          <a:r>
            <a:rPr lang="it-IT" sz="1200" dirty="0"/>
            <a:t> (5%):</a:t>
          </a:r>
          <a:br>
            <a:rPr lang="it-IT" sz="1200" dirty="0"/>
          </a:br>
          <a:r>
            <a:rPr lang="it-IT" sz="1200" dirty="0"/>
            <a:t> </a:t>
          </a:r>
          <a:r>
            <a:rPr lang="it-IT" sz="1200" b="0" cap="none" spc="0" dirty="0">
              <a:ln w="0"/>
              <a:effectLst>
                <a:reflection blurRad="6350" stA="53000" endA="300" endPos="35500" dir="5400000" sy="-90000" algn="bl" rotWithShape="0"/>
              </a:effectLst>
            </a:rPr>
            <a:t>65%</a:t>
          </a:r>
          <a:endParaRPr lang="it-IT" sz="1200" dirty="0"/>
        </a:p>
      </dgm:t>
    </dgm:pt>
    <dgm:pt modelId="{9ED72D3B-1B25-4359-AD34-8C8D548450F6}" type="parTrans" cxnId="{E3A465B6-606D-4B10-AC2D-3F07801C0E19}">
      <dgm:prSet/>
      <dgm:spPr/>
      <dgm:t>
        <a:bodyPr/>
        <a:lstStyle/>
        <a:p>
          <a:endParaRPr lang="it-IT"/>
        </a:p>
      </dgm:t>
    </dgm:pt>
    <dgm:pt modelId="{E24691E5-CB33-46E9-B4ED-31D82C27A22B}" type="sibTrans" cxnId="{E3A465B6-606D-4B10-AC2D-3F07801C0E19}">
      <dgm:prSet/>
      <dgm:spPr/>
      <dgm:t>
        <a:bodyPr/>
        <a:lstStyle/>
        <a:p>
          <a:endParaRPr lang="it-IT"/>
        </a:p>
      </dgm:t>
    </dgm:pt>
    <dgm:pt modelId="{942AAB3D-5BB4-4F73-A546-8794BEF141D9}">
      <dgm:prSet phldrT="[Testo]"/>
      <dgm:spPr/>
      <dgm:t>
        <a:bodyPr/>
        <a:lstStyle/>
        <a:p>
          <a:r>
            <a:rPr lang="it-IT" dirty="0"/>
            <a:t>NF di PLA con </a:t>
          </a:r>
          <a:r>
            <a:rPr lang="it-IT" dirty="0" err="1"/>
            <a:t>clobetasolo</a:t>
          </a:r>
          <a:r>
            <a:rPr lang="it-IT" dirty="0"/>
            <a:t> propionato (5%):</a:t>
          </a:r>
          <a:br>
            <a:rPr lang="it-IT" dirty="0"/>
          </a:br>
          <a:r>
            <a:rPr lang="it-IT" b="0" cap="none" spc="0" dirty="0">
              <a:ln w="0"/>
              <a:effectLst>
                <a:reflection blurRad="6350" stA="53000" endA="300" endPos="35500" dir="5400000" sy="-90000" algn="bl" rotWithShape="0"/>
              </a:effectLst>
            </a:rPr>
            <a:t>20%</a:t>
          </a:r>
        </a:p>
      </dgm:t>
    </dgm:pt>
    <dgm:pt modelId="{2DCA1741-E239-40F7-B779-CF662B65081C}" type="parTrans" cxnId="{DA9CBD7B-E8B1-42F2-BB9C-BB9CA00335C4}">
      <dgm:prSet/>
      <dgm:spPr/>
      <dgm:t>
        <a:bodyPr/>
        <a:lstStyle/>
        <a:p>
          <a:endParaRPr lang="it-IT"/>
        </a:p>
      </dgm:t>
    </dgm:pt>
    <dgm:pt modelId="{F818F3E1-0571-4DE1-B94E-8EFAF5668239}" type="sibTrans" cxnId="{DA9CBD7B-E8B1-42F2-BB9C-BB9CA00335C4}">
      <dgm:prSet/>
      <dgm:spPr/>
      <dgm:t>
        <a:bodyPr/>
        <a:lstStyle/>
        <a:p>
          <a:endParaRPr lang="it-IT"/>
        </a:p>
      </dgm:t>
    </dgm:pt>
    <dgm:pt modelId="{F2B6C13D-BF48-486B-9FA9-1D72E4FB2C10}">
      <dgm:prSet phldrT="[Testo]"/>
      <dgm:spPr/>
      <dgm:t>
        <a:bodyPr/>
        <a:lstStyle/>
        <a:p>
          <a:r>
            <a:rPr lang="it-IT" dirty="0"/>
            <a:t>Entrambi i nanocarriers sono risultati privi di tossicità </a:t>
          </a:r>
        </a:p>
      </dgm:t>
    </dgm:pt>
    <dgm:pt modelId="{80058773-D0C2-4994-B144-D38C0A5D624C}" type="parTrans" cxnId="{343254AD-F5BB-4C85-A73E-0F7BC1520A10}">
      <dgm:prSet/>
      <dgm:spPr/>
      <dgm:t>
        <a:bodyPr/>
        <a:lstStyle/>
        <a:p>
          <a:endParaRPr lang="it-IT"/>
        </a:p>
      </dgm:t>
    </dgm:pt>
    <dgm:pt modelId="{EF267A47-7C65-4A39-B824-809FFE9A5554}" type="sibTrans" cxnId="{343254AD-F5BB-4C85-A73E-0F7BC1520A10}">
      <dgm:prSet/>
      <dgm:spPr/>
      <dgm:t>
        <a:bodyPr/>
        <a:lstStyle/>
        <a:p>
          <a:endParaRPr lang="it-IT"/>
        </a:p>
      </dgm:t>
    </dgm:pt>
    <dgm:pt modelId="{2762532E-98F7-4768-B00A-B3710CA2D37E}" type="pres">
      <dgm:prSet presAssocID="{BCB4CD1F-64A7-4232-BA64-22D215A37122}" presName="Name0" presStyleCnt="0">
        <dgm:presLayoutVars>
          <dgm:dir/>
          <dgm:resizeHandles val="exact"/>
        </dgm:presLayoutVars>
      </dgm:prSet>
      <dgm:spPr/>
    </dgm:pt>
    <dgm:pt modelId="{9DE0D70C-140A-4938-BC2A-CAF371C140EF}" type="pres">
      <dgm:prSet presAssocID="{FC1BE693-D06A-43B1-B3C9-4A932C94636C}" presName="parTxOnly" presStyleLbl="node1" presStyleIdx="0" presStyleCnt="3" custLinFactNeighborX="2550" custLinFactNeighborY="-933">
        <dgm:presLayoutVars>
          <dgm:bulletEnabled val="1"/>
        </dgm:presLayoutVars>
      </dgm:prSet>
      <dgm:spPr/>
    </dgm:pt>
    <dgm:pt modelId="{89035FC6-21FC-4499-8B50-E244D14E3091}" type="pres">
      <dgm:prSet presAssocID="{E24691E5-CB33-46E9-B4ED-31D82C27A22B}" presName="parSpace" presStyleCnt="0"/>
      <dgm:spPr/>
    </dgm:pt>
    <dgm:pt modelId="{4E67E225-41BE-40A9-8864-463A68CDB236}" type="pres">
      <dgm:prSet presAssocID="{942AAB3D-5BB4-4F73-A546-8794BEF141D9}" presName="parTxOnly" presStyleLbl="node1" presStyleIdx="1" presStyleCnt="3">
        <dgm:presLayoutVars>
          <dgm:bulletEnabled val="1"/>
        </dgm:presLayoutVars>
      </dgm:prSet>
      <dgm:spPr/>
    </dgm:pt>
    <dgm:pt modelId="{AC29ABCD-A0B8-48CC-BEE3-1C66E135591A}" type="pres">
      <dgm:prSet presAssocID="{F818F3E1-0571-4DE1-B94E-8EFAF5668239}" presName="parSpace" presStyleCnt="0"/>
      <dgm:spPr/>
    </dgm:pt>
    <dgm:pt modelId="{4D4C1575-952C-440A-93B5-1AD2DA68B660}" type="pres">
      <dgm:prSet presAssocID="{F2B6C13D-BF48-486B-9FA9-1D72E4FB2C10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173EE2B-6E85-4884-AA3A-E23E27E03816}" type="presOf" srcId="{942AAB3D-5BB4-4F73-A546-8794BEF141D9}" destId="{4E67E225-41BE-40A9-8864-463A68CDB236}" srcOrd="0" destOrd="0" presId="urn:microsoft.com/office/officeart/2005/8/layout/hChevron3"/>
    <dgm:cxn modelId="{DA9CBD7B-E8B1-42F2-BB9C-BB9CA00335C4}" srcId="{BCB4CD1F-64A7-4232-BA64-22D215A37122}" destId="{942AAB3D-5BB4-4F73-A546-8794BEF141D9}" srcOrd="1" destOrd="0" parTransId="{2DCA1741-E239-40F7-B779-CF662B65081C}" sibTransId="{F818F3E1-0571-4DE1-B94E-8EFAF5668239}"/>
    <dgm:cxn modelId="{9C3A61A3-006C-4E4C-AE34-CAC08D26C074}" type="presOf" srcId="{FC1BE693-D06A-43B1-B3C9-4A932C94636C}" destId="{9DE0D70C-140A-4938-BC2A-CAF371C140EF}" srcOrd="0" destOrd="0" presId="urn:microsoft.com/office/officeart/2005/8/layout/hChevron3"/>
    <dgm:cxn modelId="{343254AD-F5BB-4C85-A73E-0F7BC1520A10}" srcId="{BCB4CD1F-64A7-4232-BA64-22D215A37122}" destId="{F2B6C13D-BF48-486B-9FA9-1D72E4FB2C10}" srcOrd="2" destOrd="0" parTransId="{80058773-D0C2-4994-B144-D38C0A5D624C}" sibTransId="{EF267A47-7C65-4A39-B824-809FFE9A5554}"/>
    <dgm:cxn modelId="{FA3410B1-EB55-4E63-A567-2968218EC39A}" type="presOf" srcId="{BCB4CD1F-64A7-4232-BA64-22D215A37122}" destId="{2762532E-98F7-4768-B00A-B3710CA2D37E}" srcOrd="0" destOrd="0" presId="urn:microsoft.com/office/officeart/2005/8/layout/hChevron3"/>
    <dgm:cxn modelId="{E3A465B6-606D-4B10-AC2D-3F07801C0E19}" srcId="{BCB4CD1F-64A7-4232-BA64-22D215A37122}" destId="{FC1BE693-D06A-43B1-B3C9-4A932C94636C}" srcOrd="0" destOrd="0" parTransId="{9ED72D3B-1B25-4359-AD34-8C8D548450F6}" sibTransId="{E24691E5-CB33-46E9-B4ED-31D82C27A22B}"/>
    <dgm:cxn modelId="{D90843D7-DB83-4552-93BE-854324FF26F2}" type="presOf" srcId="{F2B6C13D-BF48-486B-9FA9-1D72E4FB2C10}" destId="{4D4C1575-952C-440A-93B5-1AD2DA68B660}" srcOrd="0" destOrd="0" presId="urn:microsoft.com/office/officeart/2005/8/layout/hChevron3"/>
    <dgm:cxn modelId="{CE97AF3F-8E6D-40E4-864F-BDCE5DDD085B}" type="presParOf" srcId="{2762532E-98F7-4768-B00A-B3710CA2D37E}" destId="{9DE0D70C-140A-4938-BC2A-CAF371C140EF}" srcOrd="0" destOrd="0" presId="urn:microsoft.com/office/officeart/2005/8/layout/hChevron3"/>
    <dgm:cxn modelId="{C810BE76-1FF2-4797-963D-BEC7FFD302C8}" type="presParOf" srcId="{2762532E-98F7-4768-B00A-B3710CA2D37E}" destId="{89035FC6-21FC-4499-8B50-E244D14E3091}" srcOrd="1" destOrd="0" presId="urn:microsoft.com/office/officeart/2005/8/layout/hChevron3"/>
    <dgm:cxn modelId="{FE6CCA15-3A36-47F9-A1FF-38ACC4BD6256}" type="presParOf" srcId="{2762532E-98F7-4768-B00A-B3710CA2D37E}" destId="{4E67E225-41BE-40A9-8864-463A68CDB236}" srcOrd="2" destOrd="0" presId="urn:microsoft.com/office/officeart/2005/8/layout/hChevron3"/>
    <dgm:cxn modelId="{5DF2C7BE-9963-4E26-A33E-59570A5E3A88}" type="presParOf" srcId="{2762532E-98F7-4768-B00A-B3710CA2D37E}" destId="{AC29ABCD-A0B8-48CC-BEE3-1C66E135591A}" srcOrd="3" destOrd="0" presId="urn:microsoft.com/office/officeart/2005/8/layout/hChevron3"/>
    <dgm:cxn modelId="{1370D7BB-929A-49AD-B069-B07CA2DBD1F4}" type="presParOf" srcId="{2762532E-98F7-4768-B00A-B3710CA2D37E}" destId="{4D4C1575-952C-440A-93B5-1AD2DA68B66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0D73C-27CF-4644-9503-F6F734AFE39F}">
      <dsp:nvSpPr>
        <dsp:cNvPr id="0" name=""/>
        <dsp:cNvSpPr/>
      </dsp:nvSpPr>
      <dsp:spPr>
        <a:xfrm>
          <a:off x="2662353" y="-137623"/>
          <a:ext cx="1392259" cy="137498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/>
            <a:t>Controllo della dose terapeutica di farmaco somministrata e della velocità di rilascio</a:t>
          </a:r>
        </a:p>
      </dsp:txBody>
      <dsp:txXfrm>
        <a:off x="2866245" y="63738"/>
        <a:ext cx="984475" cy="972259"/>
      </dsp:txXfrm>
    </dsp:sp>
    <dsp:sp modelId="{3D37F99A-B5AE-492F-BD64-888F3777B878}">
      <dsp:nvSpPr>
        <dsp:cNvPr id="0" name=""/>
        <dsp:cNvSpPr/>
      </dsp:nvSpPr>
      <dsp:spPr>
        <a:xfrm rot="2160000">
          <a:off x="3910830" y="870532"/>
          <a:ext cx="193391" cy="3232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3916370" y="918122"/>
        <a:ext cx="135374" cy="193921"/>
      </dsp:txXfrm>
    </dsp:sp>
    <dsp:sp modelId="{632C098B-7D49-4355-B588-80680F0DDD46}">
      <dsp:nvSpPr>
        <dsp:cNvPr id="0" name=""/>
        <dsp:cNvSpPr/>
      </dsp:nvSpPr>
      <dsp:spPr>
        <a:xfrm>
          <a:off x="3960868" y="802641"/>
          <a:ext cx="1436373" cy="1413354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70762"/>
                <a:satOff val="-12124"/>
                <a:lumOff val="9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70762"/>
                <a:satOff val="-12124"/>
                <a:lumOff val="9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70762"/>
                <a:satOff val="-12124"/>
                <a:lumOff val="9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/>
            <a:t>mantenimento della concentrazione di farmaco nell'intervallo terapeutico ottimale</a:t>
          </a:r>
        </a:p>
      </dsp:txBody>
      <dsp:txXfrm>
        <a:off x="4171220" y="1009622"/>
        <a:ext cx="1015669" cy="999392"/>
      </dsp:txXfrm>
    </dsp:sp>
    <dsp:sp modelId="{C0786287-1B39-4520-A550-8F8219150FF5}">
      <dsp:nvSpPr>
        <dsp:cNvPr id="0" name=""/>
        <dsp:cNvSpPr/>
      </dsp:nvSpPr>
      <dsp:spPr>
        <a:xfrm rot="6480000">
          <a:off x="4317454" y="2122909"/>
          <a:ext cx="205224" cy="3669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70801"/>
                <a:satOff val="-11965"/>
                <a:lumOff val="93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70801"/>
                <a:satOff val="-11965"/>
                <a:lumOff val="93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70801"/>
                <a:satOff val="-11965"/>
                <a:lumOff val="93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10800000">
        <a:off x="4357750" y="2167029"/>
        <a:ext cx="143657" cy="220191"/>
      </dsp:txXfrm>
    </dsp:sp>
    <dsp:sp modelId="{EE25A4C6-01A0-41AE-B4AF-B2797277DE08}">
      <dsp:nvSpPr>
        <dsp:cNvPr id="0" name=""/>
        <dsp:cNvSpPr/>
      </dsp:nvSpPr>
      <dsp:spPr>
        <a:xfrm>
          <a:off x="3478440" y="2409809"/>
          <a:ext cx="1392400" cy="130386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141524"/>
                <a:satOff val="-24248"/>
                <a:lumOff val="194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141524"/>
                <a:satOff val="-24248"/>
                <a:lumOff val="194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141524"/>
                <a:satOff val="-24248"/>
                <a:lumOff val="194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/>
            <a:t>minimizzazione della frequenza di assunzione del medicinale e  della relazione dose-efficacia</a:t>
          </a:r>
        </a:p>
      </dsp:txBody>
      <dsp:txXfrm>
        <a:off x="3682352" y="2600756"/>
        <a:ext cx="984576" cy="921973"/>
      </dsp:txXfrm>
    </dsp:sp>
    <dsp:sp modelId="{54598E04-BAEC-4669-8DA2-15FE80D5EF88}">
      <dsp:nvSpPr>
        <dsp:cNvPr id="0" name=""/>
        <dsp:cNvSpPr/>
      </dsp:nvSpPr>
      <dsp:spPr>
        <a:xfrm rot="10800000">
          <a:off x="3239516" y="2878251"/>
          <a:ext cx="180761" cy="3669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141602"/>
                <a:satOff val="-23930"/>
                <a:lumOff val="186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141602"/>
                <a:satOff val="-23930"/>
                <a:lumOff val="186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141602"/>
                <a:satOff val="-23930"/>
                <a:lumOff val="186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10800000">
        <a:off x="3293744" y="2951648"/>
        <a:ext cx="126533" cy="220191"/>
      </dsp:txXfrm>
    </dsp:sp>
    <dsp:sp modelId="{EE2F1AA0-FC9F-4C5C-891A-2FC0B5731CA3}">
      <dsp:nvSpPr>
        <dsp:cNvPr id="0" name=""/>
        <dsp:cNvSpPr/>
      </dsp:nvSpPr>
      <dsp:spPr>
        <a:xfrm>
          <a:off x="1870518" y="2385463"/>
          <a:ext cx="1358518" cy="13525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212286"/>
                <a:satOff val="-36373"/>
                <a:lumOff val="29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212286"/>
                <a:satOff val="-36373"/>
                <a:lumOff val="29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212286"/>
                <a:satOff val="-36373"/>
                <a:lumOff val="29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/>
            <a:t>riduzione degli effetti collaterali </a:t>
          </a:r>
        </a:p>
      </dsp:txBody>
      <dsp:txXfrm>
        <a:off x="2069468" y="2583541"/>
        <a:ext cx="960618" cy="956403"/>
      </dsp:txXfrm>
    </dsp:sp>
    <dsp:sp modelId="{34495CAF-A12A-4282-B53A-5F476ECA1093}">
      <dsp:nvSpPr>
        <dsp:cNvPr id="0" name=""/>
        <dsp:cNvSpPr/>
      </dsp:nvSpPr>
      <dsp:spPr>
        <a:xfrm rot="15105094">
          <a:off x="2178132" y="2121382"/>
          <a:ext cx="224434" cy="3071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212403"/>
                <a:satOff val="-35895"/>
                <a:lumOff val="279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212403"/>
                <a:satOff val="-35895"/>
                <a:lumOff val="279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212403"/>
                <a:satOff val="-35895"/>
                <a:lumOff val="279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 rot="10800000">
        <a:off x="2222339" y="2214774"/>
        <a:ext cx="157104" cy="184260"/>
      </dsp:txXfrm>
    </dsp:sp>
    <dsp:sp modelId="{EA99B4D6-D459-4654-B866-B28131BC724C}">
      <dsp:nvSpPr>
        <dsp:cNvPr id="0" name=""/>
        <dsp:cNvSpPr/>
      </dsp:nvSpPr>
      <dsp:spPr>
        <a:xfrm>
          <a:off x="1371510" y="866681"/>
          <a:ext cx="1332802" cy="128527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283048"/>
                <a:satOff val="-48497"/>
                <a:lumOff val="3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283048"/>
                <a:satOff val="-48497"/>
                <a:lumOff val="3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283048"/>
                <a:satOff val="-48497"/>
                <a:lumOff val="3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/>
            <a:t>aumento della </a:t>
          </a:r>
          <a:r>
            <a:rPr lang="it-IT" sz="1050" i="1" kern="1200" dirty="0"/>
            <a:t>compliance </a:t>
          </a:r>
          <a:r>
            <a:rPr lang="it-IT" sz="1050" i="0" kern="1200" dirty="0"/>
            <a:t>del paziente</a:t>
          </a:r>
          <a:endParaRPr lang="it-IT" sz="1050" i="1" kern="1200" dirty="0"/>
        </a:p>
      </dsp:txBody>
      <dsp:txXfrm>
        <a:off x="1566694" y="1054905"/>
        <a:ext cx="942434" cy="908825"/>
      </dsp:txXfrm>
    </dsp:sp>
    <dsp:sp modelId="{263CBBD6-132C-4A85-AFCD-2636167F3053}">
      <dsp:nvSpPr>
        <dsp:cNvPr id="0" name=""/>
        <dsp:cNvSpPr/>
      </dsp:nvSpPr>
      <dsp:spPr>
        <a:xfrm rot="19440000">
          <a:off x="2567684" y="858929"/>
          <a:ext cx="225710" cy="3669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283204"/>
                <a:satOff val="-47860"/>
                <a:lumOff val="373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283204"/>
                <a:satOff val="-47860"/>
                <a:lumOff val="373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283204"/>
                <a:satOff val="-47860"/>
                <a:lumOff val="373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2574150" y="952226"/>
        <a:ext cx="157997" cy="22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0D94E-C452-4943-B532-F96025A9DDE1}">
      <dsp:nvSpPr>
        <dsp:cNvPr id="0" name=""/>
        <dsp:cNvSpPr/>
      </dsp:nvSpPr>
      <dsp:spPr>
        <a:xfrm>
          <a:off x="1" y="643379"/>
          <a:ext cx="1040389" cy="126431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Succinato deidrogenasi </a:t>
          </a:r>
        </a:p>
      </dsp:txBody>
      <dsp:txXfrm>
        <a:off x="30473" y="673851"/>
        <a:ext cx="979445" cy="1203372"/>
      </dsp:txXfrm>
    </dsp:sp>
    <dsp:sp modelId="{33036A66-4356-4783-9C76-43BFD1DC196A}">
      <dsp:nvSpPr>
        <dsp:cNvPr id="0" name=""/>
        <dsp:cNvSpPr/>
      </dsp:nvSpPr>
      <dsp:spPr>
        <a:xfrm rot="52866">
          <a:off x="1145286" y="1157853"/>
          <a:ext cx="222432" cy="258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>
        <a:off x="1145290" y="1208943"/>
        <a:ext cx="155702" cy="154810"/>
      </dsp:txXfrm>
    </dsp:sp>
    <dsp:sp modelId="{0BF5958C-DD07-493A-BE7F-0EC515E0CFDE}">
      <dsp:nvSpPr>
        <dsp:cNvPr id="0" name=""/>
        <dsp:cNvSpPr/>
      </dsp:nvSpPr>
      <dsp:spPr>
        <a:xfrm>
          <a:off x="1460025" y="665833"/>
          <a:ext cx="1040389" cy="126431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Riduzione anello </a:t>
          </a:r>
          <a:r>
            <a:rPr lang="it-IT" sz="1200" kern="1200" dirty="0" err="1"/>
            <a:t>tetrazolico</a:t>
          </a:r>
          <a:r>
            <a:rPr lang="it-IT" sz="1200" kern="1200" dirty="0"/>
            <a:t> MTT</a:t>
          </a:r>
        </a:p>
      </dsp:txBody>
      <dsp:txXfrm>
        <a:off x="1490497" y="696305"/>
        <a:ext cx="979445" cy="1203372"/>
      </dsp:txXfrm>
    </dsp:sp>
    <dsp:sp modelId="{C392F3BF-5A64-4190-ACE6-F65114A23EFE}">
      <dsp:nvSpPr>
        <dsp:cNvPr id="0" name=""/>
        <dsp:cNvSpPr/>
      </dsp:nvSpPr>
      <dsp:spPr>
        <a:xfrm>
          <a:off x="2604453" y="1168983"/>
          <a:ext cx="220562" cy="258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296041"/>
            <a:satOff val="-49317"/>
            <a:lumOff val="503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>
        <a:off x="2604453" y="1220586"/>
        <a:ext cx="154393" cy="154810"/>
      </dsp:txXfrm>
    </dsp:sp>
    <dsp:sp modelId="{56FAF16E-61B7-4760-B0AC-1EA3696B3F08}">
      <dsp:nvSpPr>
        <dsp:cNvPr id="0" name=""/>
        <dsp:cNvSpPr/>
      </dsp:nvSpPr>
      <dsp:spPr>
        <a:xfrm>
          <a:off x="2916570" y="665833"/>
          <a:ext cx="1040389" cy="126431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Formazione di cristalli di </a:t>
          </a:r>
          <a:r>
            <a:rPr lang="it-IT" sz="1200" kern="1200" dirty="0" err="1"/>
            <a:t>formazano</a:t>
          </a:r>
          <a:r>
            <a:rPr lang="it-IT" sz="1200" kern="1200" dirty="0"/>
            <a:t> direttamente proporzionali alla vitalità cellulare</a:t>
          </a:r>
        </a:p>
      </dsp:txBody>
      <dsp:txXfrm>
        <a:off x="2947042" y="696305"/>
        <a:ext cx="979445" cy="1203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3092D-3956-4F17-BDBC-427DCCED4735}">
      <dsp:nvSpPr>
        <dsp:cNvPr id="0" name=""/>
        <dsp:cNvSpPr/>
      </dsp:nvSpPr>
      <dsp:spPr>
        <a:xfrm>
          <a:off x="404749" y="252933"/>
          <a:ext cx="3274543" cy="225314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D75D01-12E0-43B0-AE0D-D11177B91E23}">
      <dsp:nvSpPr>
        <dsp:cNvPr id="0" name=""/>
        <dsp:cNvSpPr/>
      </dsp:nvSpPr>
      <dsp:spPr>
        <a:xfrm>
          <a:off x="0" y="2085947"/>
          <a:ext cx="1059337" cy="714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Micrografia SEM NF vuote </a:t>
          </a:r>
        </a:p>
      </dsp:txBody>
      <dsp:txXfrm>
        <a:off x="0" y="2085947"/>
        <a:ext cx="1059337" cy="714812"/>
      </dsp:txXfrm>
    </dsp:sp>
    <dsp:sp modelId="{DB1D5704-B510-49F6-8970-E279B73E1FA0}">
      <dsp:nvSpPr>
        <dsp:cNvPr id="0" name=""/>
        <dsp:cNvSpPr/>
      </dsp:nvSpPr>
      <dsp:spPr>
        <a:xfrm>
          <a:off x="3888800" y="253254"/>
          <a:ext cx="3267645" cy="2262510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B5771F-9DBD-4208-86CD-4563CFF6C5D1}">
      <dsp:nvSpPr>
        <dsp:cNvPr id="0" name=""/>
        <dsp:cNvSpPr/>
      </dsp:nvSpPr>
      <dsp:spPr>
        <a:xfrm>
          <a:off x="6488532" y="2074032"/>
          <a:ext cx="1072311" cy="714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Micrografia SEM NF cariche con </a:t>
          </a:r>
          <a:r>
            <a:rPr lang="it-IT" sz="1000" kern="1200" dirty="0" err="1"/>
            <a:t>clobetasolo</a:t>
          </a:r>
          <a:r>
            <a:rPr lang="it-IT" sz="1000" kern="1200" dirty="0"/>
            <a:t> (5%)</a:t>
          </a:r>
        </a:p>
      </dsp:txBody>
      <dsp:txXfrm>
        <a:off x="6488532" y="2074032"/>
        <a:ext cx="1072311" cy="714812"/>
      </dsp:txXfrm>
    </dsp:sp>
    <dsp:sp modelId="{9C6B4D18-70F7-402E-AFAB-D96B05C02FBF}">
      <dsp:nvSpPr>
        <dsp:cNvPr id="0" name=""/>
        <dsp:cNvSpPr/>
      </dsp:nvSpPr>
      <dsp:spPr>
        <a:xfrm>
          <a:off x="2103790" y="2722683"/>
          <a:ext cx="3350421" cy="232224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BCBF72B-BDAC-4468-AC8E-C6D77750A49F}">
      <dsp:nvSpPr>
        <dsp:cNvPr id="0" name=""/>
        <dsp:cNvSpPr/>
      </dsp:nvSpPr>
      <dsp:spPr>
        <a:xfrm>
          <a:off x="1569264" y="4522306"/>
          <a:ext cx="1069516" cy="714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Micrografia SEM NF cariche con </a:t>
          </a:r>
          <a:r>
            <a:rPr lang="it-IT" sz="1000" kern="1200" dirty="0" err="1"/>
            <a:t>desametasone</a:t>
          </a:r>
          <a:r>
            <a:rPr lang="it-IT" sz="1000" kern="1200" dirty="0"/>
            <a:t> (5%)</a:t>
          </a:r>
        </a:p>
      </dsp:txBody>
      <dsp:txXfrm>
        <a:off x="1569264" y="4522306"/>
        <a:ext cx="1069516" cy="714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9050-D94F-4087-8104-DEC62BA4275C}">
      <dsp:nvSpPr>
        <dsp:cNvPr id="0" name=""/>
        <dsp:cNvSpPr/>
      </dsp:nvSpPr>
      <dsp:spPr>
        <a:xfrm>
          <a:off x="54986" y="557110"/>
          <a:ext cx="3555105" cy="277421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456BB-8E82-41CD-BEFA-D2EAD41554E9}">
      <dsp:nvSpPr>
        <dsp:cNvPr id="0" name=""/>
        <dsp:cNvSpPr/>
      </dsp:nvSpPr>
      <dsp:spPr>
        <a:xfrm>
          <a:off x="703700" y="3115024"/>
          <a:ext cx="2191946" cy="526761"/>
        </a:xfrm>
        <a:prstGeom prst="rect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it-IT" sz="1200" kern="1200" dirty="0"/>
            <a:t>Nanofibre caricate con </a:t>
          </a:r>
          <a:r>
            <a:rPr lang="it-IT" sz="1200" kern="1200" dirty="0" err="1"/>
            <a:t>desametasone</a:t>
          </a:r>
          <a:r>
            <a:rPr lang="it-IT" sz="1200" kern="1200" dirty="0"/>
            <a:t> dopo rilascio in terreno DMEM</a:t>
          </a:r>
        </a:p>
      </dsp:txBody>
      <dsp:txXfrm>
        <a:off x="703700" y="3115024"/>
        <a:ext cx="2191946" cy="526761"/>
      </dsp:txXfrm>
    </dsp:sp>
    <dsp:sp modelId="{6D55D069-A959-4B69-BF33-7D95CF1E457A}">
      <dsp:nvSpPr>
        <dsp:cNvPr id="0" name=""/>
        <dsp:cNvSpPr/>
      </dsp:nvSpPr>
      <dsp:spPr>
        <a:xfrm>
          <a:off x="3962505" y="576059"/>
          <a:ext cx="3526234" cy="2790527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103B9-E0EE-4772-BA8C-7D6102D3F33B}">
      <dsp:nvSpPr>
        <dsp:cNvPr id="0" name=""/>
        <dsp:cNvSpPr/>
      </dsp:nvSpPr>
      <dsp:spPr>
        <a:xfrm>
          <a:off x="4612118" y="3115024"/>
          <a:ext cx="2191946" cy="526761"/>
        </a:xfrm>
        <a:prstGeom prst="rect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it-IT" sz="1200" kern="1200" dirty="0"/>
            <a:t>NF caricate con </a:t>
          </a:r>
          <a:r>
            <a:rPr lang="it-IT" sz="1200" kern="1200" dirty="0" err="1"/>
            <a:t>clobetasolo</a:t>
          </a:r>
          <a:r>
            <a:rPr lang="it-IT" sz="1200" kern="1200" dirty="0"/>
            <a:t> propionato dopo rilascio in terreno DMEM</a:t>
          </a:r>
        </a:p>
      </dsp:txBody>
      <dsp:txXfrm>
        <a:off x="4612118" y="3115024"/>
        <a:ext cx="2191946" cy="5267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4FC-82E9-42A6-A75F-C4DCD50E44D6}">
      <dsp:nvSpPr>
        <dsp:cNvPr id="0" name=""/>
        <dsp:cNvSpPr/>
      </dsp:nvSpPr>
      <dsp:spPr>
        <a:xfrm>
          <a:off x="266917" y="0"/>
          <a:ext cx="3676790" cy="2787717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5E6017-6297-4E6F-AEDA-5956F1E5342B}">
      <dsp:nvSpPr>
        <dsp:cNvPr id="0" name=""/>
        <dsp:cNvSpPr/>
      </dsp:nvSpPr>
      <dsp:spPr>
        <a:xfrm>
          <a:off x="0" y="836315"/>
          <a:ext cx="1297690" cy="1115086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Recupero da terreno DMEM: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kern="120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5,5 </a:t>
          </a:r>
          <a:r>
            <a:rPr lang="el-GR" sz="1200" b="0" kern="120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rPr>
            <a:t>μ</a:t>
          </a:r>
          <a:r>
            <a:rPr lang="it-IT" sz="1200" b="0" kern="120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rPr>
            <a:t>g/</a:t>
          </a:r>
          <a:r>
            <a:rPr lang="it-IT" sz="1200" b="0" kern="1200" cap="none" spc="0" dirty="0" err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rPr>
            <a:t>mL</a:t>
          </a:r>
          <a:br>
            <a:rPr lang="it-IT" sz="1200" b="0" kern="120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t-IT" sz="1200" b="0" kern="120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rPr>
            <a:t>(7,76%)</a:t>
          </a:r>
        </a:p>
      </dsp:txBody>
      <dsp:txXfrm>
        <a:off x="54434" y="890749"/>
        <a:ext cx="1188822" cy="1006218"/>
      </dsp:txXfrm>
    </dsp:sp>
    <dsp:sp modelId="{84CFDA30-68E2-4994-9F41-5B2D24196F66}">
      <dsp:nvSpPr>
        <dsp:cNvPr id="0" name=""/>
        <dsp:cNvSpPr/>
      </dsp:nvSpPr>
      <dsp:spPr>
        <a:xfrm>
          <a:off x="1513972" y="836315"/>
          <a:ext cx="1297690" cy="1115086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Rilascio in etanolo dopo incubazione in terreno DMEM: </a:t>
          </a:r>
          <a:br>
            <a:rPr lang="it-IT" sz="1200" kern="1200" dirty="0"/>
          </a:br>
          <a:r>
            <a:rPr lang="it-IT" sz="1200" b="0" kern="120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90%</a:t>
          </a:r>
          <a:endParaRPr lang="it-IT" sz="1200" kern="1200" dirty="0"/>
        </a:p>
      </dsp:txBody>
      <dsp:txXfrm>
        <a:off x="1568406" y="890749"/>
        <a:ext cx="1188822" cy="1006218"/>
      </dsp:txXfrm>
    </dsp:sp>
    <dsp:sp modelId="{A81673E3-F91E-44A7-9E33-28F48AC613C3}">
      <dsp:nvSpPr>
        <dsp:cNvPr id="0" name=""/>
        <dsp:cNvSpPr/>
      </dsp:nvSpPr>
      <dsp:spPr>
        <a:xfrm>
          <a:off x="3027945" y="836315"/>
          <a:ext cx="1297690" cy="1115086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Impossibilità di recupero totale del principio attivo dal terreno e ingresso dello stesso in cellula</a:t>
          </a:r>
        </a:p>
      </dsp:txBody>
      <dsp:txXfrm>
        <a:off x="3082379" y="890749"/>
        <a:ext cx="1188822" cy="1006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FA368-A44B-4A8E-98E2-C74EF444F7F4}">
      <dsp:nvSpPr>
        <dsp:cNvPr id="0" name=""/>
        <dsp:cNvSpPr/>
      </dsp:nvSpPr>
      <dsp:spPr>
        <a:xfrm>
          <a:off x="1102" y="267732"/>
          <a:ext cx="1433230" cy="1719876"/>
        </a:xfrm>
        <a:prstGeom prst="roundRect">
          <a:avLst>
            <a:gd name="adj" fmla="val 5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40005" bIns="0" numCol="1" spcCol="1270" anchor="t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 dirty="0"/>
        </a:p>
      </dsp:txBody>
      <dsp:txXfrm rot="16200000">
        <a:off x="-560723" y="829558"/>
        <a:ext cx="1410299" cy="286646"/>
      </dsp:txXfrm>
    </dsp:sp>
    <dsp:sp modelId="{37398517-CD98-4B92-98C5-4F52FE7CCF99}">
      <dsp:nvSpPr>
        <dsp:cNvPr id="0" name=""/>
        <dsp:cNvSpPr/>
      </dsp:nvSpPr>
      <dsp:spPr>
        <a:xfrm>
          <a:off x="287748" y="267732"/>
          <a:ext cx="1067756" cy="17198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RESA DI SINTESI </a:t>
          </a:r>
          <a:r>
            <a:rPr lang="it-IT" sz="1400" b="0" kern="1200" cap="none" spc="0" dirty="0">
              <a:ln w="0"/>
              <a:effectLst>
                <a:reflection blurRad="6350" stA="53000" endA="300" endPos="35500" dir="5400000" sy="-90000" algn="bl" rotWithShape="0"/>
              </a:effectLst>
            </a:rPr>
            <a:t>50% (25 mg di </a:t>
          </a:r>
          <a:r>
            <a:rPr lang="it-IT" sz="1400" b="0" kern="1200" cap="none" spc="0" dirty="0" err="1">
              <a:ln w="0"/>
              <a:effectLst>
                <a:reflection blurRad="6350" stA="53000" endA="300" endPos="35500" dir="5400000" sy="-90000" algn="bl" rotWithShape="0"/>
              </a:effectLst>
            </a:rPr>
            <a:t>NPs</a:t>
          </a:r>
          <a:r>
            <a:rPr lang="it-IT" sz="1400" b="0" kern="1200" cap="none" spc="0" dirty="0">
              <a:ln w="0"/>
              <a:effectLst>
                <a:reflection blurRad="6350" stA="53000" endA="300" endPos="35500" dir="5400000" sy="-90000" algn="bl" rotWithShape="0"/>
              </a:effectLst>
            </a:rPr>
            <a:t>)</a:t>
          </a:r>
          <a:endParaRPr lang="it-IT" sz="1400" kern="1200" dirty="0"/>
        </a:p>
      </dsp:txBody>
      <dsp:txXfrm>
        <a:off x="287748" y="267732"/>
        <a:ext cx="1067756" cy="1719876"/>
      </dsp:txXfrm>
    </dsp:sp>
    <dsp:sp modelId="{4B508940-B029-42B7-AB9F-32F85E34975C}">
      <dsp:nvSpPr>
        <dsp:cNvPr id="0" name=""/>
        <dsp:cNvSpPr/>
      </dsp:nvSpPr>
      <dsp:spPr>
        <a:xfrm>
          <a:off x="1484496" y="267732"/>
          <a:ext cx="1519167" cy="1719876"/>
        </a:xfrm>
        <a:prstGeom prst="roundRect">
          <a:avLst>
            <a:gd name="adj" fmla="val 5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40005" bIns="0" numCol="1" spcCol="1270" anchor="t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SPETTROFOTOMETRO</a:t>
          </a:r>
        </a:p>
      </dsp:txBody>
      <dsp:txXfrm rot="16200000">
        <a:off x="931263" y="820964"/>
        <a:ext cx="1410299" cy="303833"/>
      </dsp:txXfrm>
    </dsp:sp>
    <dsp:sp modelId="{7D644C5D-B3C7-4FEE-9395-8BE80F13E8C0}">
      <dsp:nvSpPr>
        <dsp:cNvPr id="0" name=""/>
        <dsp:cNvSpPr/>
      </dsp:nvSpPr>
      <dsp:spPr>
        <a:xfrm rot="5400000">
          <a:off x="1365302" y="1634445"/>
          <a:ext cx="252720" cy="2149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EBEF1-8AF6-4CB5-A33C-B3BCEA71650F}">
      <dsp:nvSpPr>
        <dsp:cNvPr id="0" name=""/>
        <dsp:cNvSpPr/>
      </dsp:nvSpPr>
      <dsp:spPr>
        <a:xfrm>
          <a:off x="1782099" y="267732"/>
          <a:ext cx="1131779" cy="17198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EFFICIENZA DI INCAPSULAMENTO: </a:t>
          </a:r>
          <a:r>
            <a:rPr lang="it-IT" sz="1200" b="0" kern="1200" cap="none" spc="0" dirty="0">
              <a:ln w="0"/>
              <a:effectLst>
                <a:reflection blurRad="6350" stA="53000" endA="300" endPos="35500" dir="5400000" sy="-90000" algn="bl" rotWithShape="0"/>
              </a:effectLst>
            </a:rPr>
            <a:t>100% (2,64 mg</a:t>
          </a:r>
          <a:r>
            <a:rPr lang="it-IT" sz="1200" kern="1200" dirty="0"/>
            <a:t> di DEX)</a:t>
          </a:r>
        </a:p>
      </dsp:txBody>
      <dsp:txXfrm>
        <a:off x="1782099" y="267732"/>
        <a:ext cx="1131779" cy="1719876"/>
      </dsp:txXfrm>
    </dsp:sp>
    <dsp:sp modelId="{B695B071-0942-4B31-BE8F-32FFB2A27E7B}">
      <dsp:nvSpPr>
        <dsp:cNvPr id="0" name=""/>
        <dsp:cNvSpPr/>
      </dsp:nvSpPr>
      <dsp:spPr>
        <a:xfrm>
          <a:off x="3053826" y="267732"/>
          <a:ext cx="1433230" cy="1719876"/>
        </a:xfrm>
        <a:prstGeom prst="roundRect">
          <a:avLst>
            <a:gd name="adj" fmla="val 5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40005" bIns="0" numCol="1" spcCol="1270" anchor="t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SPETTROFOTOMETRIA</a:t>
          </a:r>
        </a:p>
      </dsp:txBody>
      <dsp:txXfrm rot="16200000">
        <a:off x="2492000" y="829558"/>
        <a:ext cx="1410299" cy="286646"/>
      </dsp:txXfrm>
    </dsp:sp>
    <dsp:sp modelId="{324CEBF1-C450-4AA6-9064-02D03B53B395}">
      <dsp:nvSpPr>
        <dsp:cNvPr id="0" name=""/>
        <dsp:cNvSpPr/>
      </dsp:nvSpPr>
      <dsp:spPr>
        <a:xfrm rot="5400000">
          <a:off x="2934632" y="1634445"/>
          <a:ext cx="252720" cy="2149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5DFEC-5A61-4ADA-B01B-0F22B8B5AF33}">
      <dsp:nvSpPr>
        <dsp:cNvPr id="0" name=""/>
        <dsp:cNvSpPr/>
      </dsp:nvSpPr>
      <dsp:spPr>
        <a:xfrm>
          <a:off x="3340472" y="267732"/>
          <a:ext cx="1067756" cy="17198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RILASCIO AD 1 h IN ETANOLO: </a:t>
          </a:r>
          <a:r>
            <a:rPr lang="it-IT" sz="1200" b="0" kern="1200" cap="none" spc="0">
              <a:ln w="0"/>
              <a:effectLst>
                <a:reflection blurRad="6350" stA="53000" endA="300" endPos="35500" dir="5400000" sy="-90000" algn="bl" rotWithShape="0"/>
              </a:effectLst>
            </a:rPr>
            <a:t>100%</a:t>
          </a:r>
          <a:endParaRPr lang="it-IT" sz="1200" kern="1200" dirty="0"/>
        </a:p>
      </dsp:txBody>
      <dsp:txXfrm>
        <a:off x="3340472" y="267732"/>
        <a:ext cx="1067756" cy="1719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49E93-DBD9-44DB-A17B-763A911F98C8}">
      <dsp:nvSpPr>
        <dsp:cNvPr id="0" name=""/>
        <dsp:cNvSpPr/>
      </dsp:nvSpPr>
      <dsp:spPr>
        <a:xfrm>
          <a:off x="1561691" y="2019552"/>
          <a:ext cx="1761516" cy="1718289"/>
        </a:xfrm>
        <a:prstGeom prst="gear9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/>
            <a:t>Lo scaffold interagisce attivamente con le cellule facilitando la loro proliferazione e differenziamento</a:t>
          </a:r>
        </a:p>
      </dsp:txBody>
      <dsp:txXfrm>
        <a:off x="1912603" y="2422053"/>
        <a:ext cx="1059692" cy="883236"/>
      </dsp:txXfrm>
    </dsp:sp>
    <dsp:sp modelId="{020BEF6E-8468-41FD-A232-070F39AFA1B7}">
      <dsp:nvSpPr>
        <dsp:cNvPr id="0" name=""/>
        <dsp:cNvSpPr/>
      </dsp:nvSpPr>
      <dsp:spPr>
        <a:xfrm>
          <a:off x="0" y="1420495"/>
          <a:ext cx="1745243" cy="1570536"/>
        </a:xfrm>
        <a:prstGeom prst="gear6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Lo scaffold funge da veicolo di trasporto e di immagazzinamento di fattori di crescita</a:t>
          </a:r>
        </a:p>
      </dsp:txBody>
      <dsp:txXfrm>
        <a:off x="420783" y="1818272"/>
        <a:ext cx="903677" cy="774982"/>
      </dsp:txXfrm>
    </dsp:sp>
    <dsp:sp modelId="{89B5E5DA-2713-438C-AE2C-A05D43BB2E47}">
      <dsp:nvSpPr>
        <dsp:cNvPr id="0" name=""/>
        <dsp:cNvSpPr/>
      </dsp:nvSpPr>
      <dsp:spPr>
        <a:xfrm rot="20827805">
          <a:off x="1384656" y="407284"/>
          <a:ext cx="1547140" cy="1571752"/>
        </a:xfrm>
        <a:prstGeom prst="gear6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Lo scaffold funge da supporto strutturale temporaneo per la crescita cellulare </a:t>
          </a:r>
        </a:p>
      </dsp:txBody>
      <dsp:txXfrm rot="-20700000">
        <a:off x="1722529" y="753476"/>
        <a:ext cx="871393" cy="879369"/>
      </dsp:txXfrm>
    </dsp:sp>
    <dsp:sp modelId="{5A9428C5-315A-465D-A0AA-838FAC4E35E0}">
      <dsp:nvSpPr>
        <dsp:cNvPr id="0" name=""/>
        <dsp:cNvSpPr/>
      </dsp:nvSpPr>
      <dsp:spPr>
        <a:xfrm>
          <a:off x="1349688" y="1553249"/>
          <a:ext cx="2631440" cy="2631440"/>
        </a:xfrm>
        <a:prstGeom prst="circularArrow">
          <a:avLst>
            <a:gd name="adj1" fmla="val 4687"/>
            <a:gd name="adj2" fmla="val 299029"/>
            <a:gd name="adj3" fmla="val 2504338"/>
            <a:gd name="adj4" fmla="val 15886995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60B947-83E7-429A-9F0A-F225810DA8F4}">
      <dsp:nvSpPr>
        <dsp:cNvPr id="0" name=""/>
        <dsp:cNvSpPr/>
      </dsp:nvSpPr>
      <dsp:spPr>
        <a:xfrm rot="1878738">
          <a:off x="-175143" y="1011266"/>
          <a:ext cx="1911906" cy="19119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148021"/>
                <a:satOff val="-24658"/>
                <a:lumOff val="251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148021"/>
                <a:satOff val="-24658"/>
                <a:lumOff val="251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148021"/>
                <a:satOff val="-24658"/>
                <a:lumOff val="251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FE91A9-BDC5-496C-8BE3-14CEEB33D9C9}">
      <dsp:nvSpPr>
        <dsp:cNvPr id="0" name=""/>
        <dsp:cNvSpPr/>
      </dsp:nvSpPr>
      <dsp:spPr>
        <a:xfrm>
          <a:off x="1085033" y="-33306"/>
          <a:ext cx="2061419" cy="20614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296041"/>
                <a:satOff val="-49317"/>
                <a:lumOff val="503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296041"/>
                <a:satOff val="-49317"/>
                <a:lumOff val="503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296041"/>
                <a:satOff val="-49317"/>
                <a:lumOff val="503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8E2C6-CC50-44F1-AB98-1C1365C0356D}">
      <dsp:nvSpPr>
        <dsp:cNvPr id="0" name=""/>
        <dsp:cNvSpPr/>
      </dsp:nvSpPr>
      <dsp:spPr>
        <a:xfrm>
          <a:off x="1334412" y="1217"/>
          <a:ext cx="2001619" cy="10240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 Portata di flusso raggiungibile compresa tra100 - 450 </a:t>
          </a:r>
          <a:r>
            <a:rPr lang="it-IT" sz="1100" kern="1200" dirty="0" err="1"/>
            <a:t>μL</a:t>
          </a:r>
          <a:r>
            <a:rPr lang="it-IT" sz="1100" kern="1200" dirty="0"/>
            <a:t>/min</a:t>
          </a:r>
        </a:p>
      </dsp:txBody>
      <dsp:txXfrm>
        <a:off x="1334412" y="129219"/>
        <a:ext cx="1617613" cy="768012"/>
      </dsp:txXfrm>
    </dsp:sp>
    <dsp:sp modelId="{0D65BF2F-502F-4965-B3DA-17DA00F78FEF}">
      <dsp:nvSpPr>
        <dsp:cNvPr id="0" name=""/>
        <dsp:cNvSpPr/>
      </dsp:nvSpPr>
      <dsp:spPr>
        <a:xfrm>
          <a:off x="0" y="1217"/>
          <a:ext cx="1334412" cy="1024016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Pompa peristaltica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(Live Flow (</a:t>
          </a:r>
          <a:r>
            <a:rPr lang="it-IT" sz="1500" kern="1200" dirty="0" err="1"/>
            <a:t>IVTech</a:t>
          </a:r>
          <a:r>
            <a:rPr lang="it-IT" sz="1500" kern="1200" dirty="0"/>
            <a:t>, LF)</a:t>
          </a:r>
        </a:p>
      </dsp:txBody>
      <dsp:txXfrm>
        <a:off x="49988" y="51205"/>
        <a:ext cx="1234436" cy="924040"/>
      </dsp:txXfrm>
    </dsp:sp>
    <dsp:sp modelId="{CA075B51-DD6A-427A-94A1-4AD18AF3CCEC}">
      <dsp:nvSpPr>
        <dsp:cNvPr id="0" name=""/>
        <dsp:cNvSpPr/>
      </dsp:nvSpPr>
      <dsp:spPr>
        <a:xfrm>
          <a:off x="1334738" y="1127635"/>
          <a:ext cx="1999664" cy="1133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 Configurazione a flusso </a:t>
          </a:r>
          <a:r>
            <a:rPr lang="it-IT" sz="1100" i="1" kern="1200" dirty="0"/>
            <a:t>tangenziale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/>
            <a:t> Configurazione a flusso di perfusione per colture in vitro 3D</a:t>
          </a:r>
        </a:p>
      </dsp:txBody>
      <dsp:txXfrm>
        <a:off x="1334738" y="1269320"/>
        <a:ext cx="1574608" cy="850113"/>
      </dsp:txXfrm>
    </dsp:sp>
    <dsp:sp modelId="{098F6A7E-7656-4E98-8025-02FF3EF56726}">
      <dsp:nvSpPr>
        <dsp:cNvPr id="0" name=""/>
        <dsp:cNvSpPr/>
      </dsp:nvSpPr>
      <dsp:spPr>
        <a:xfrm>
          <a:off x="1628" y="1182368"/>
          <a:ext cx="1333109" cy="1024016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Cameretta (Live Box </a:t>
          </a:r>
          <a:r>
            <a:rPr lang="it-IT" sz="1500" kern="1200" dirty="0" err="1"/>
            <a:t>IVTech</a:t>
          </a:r>
          <a:r>
            <a:rPr lang="it-IT" sz="1500" kern="1200" dirty="0"/>
            <a:t>, LB2)</a:t>
          </a:r>
        </a:p>
      </dsp:txBody>
      <dsp:txXfrm>
        <a:off x="51616" y="1232356"/>
        <a:ext cx="1233133" cy="924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0D70C-140A-4938-BC2A-CAF371C140EF}">
      <dsp:nvSpPr>
        <dsp:cNvPr id="0" name=""/>
        <dsp:cNvSpPr/>
      </dsp:nvSpPr>
      <dsp:spPr>
        <a:xfrm>
          <a:off x="13048" y="622940"/>
          <a:ext cx="2089833" cy="835933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NF di PLA con </a:t>
          </a:r>
          <a:r>
            <a:rPr lang="it-IT" sz="1200" kern="1200" dirty="0" err="1"/>
            <a:t>desametasone</a:t>
          </a:r>
          <a:r>
            <a:rPr lang="it-IT" sz="1200" kern="1200" dirty="0"/>
            <a:t> (5%):</a:t>
          </a:r>
          <a:br>
            <a:rPr lang="it-IT" sz="1200" kern="1200" dirty="0"/>
          </a:br>
          <a:r>
            <a:rPr lang="it-IT" sz="1200" kern="1200" dirty="0"/>
            <a:t> </a:t>
          </a:r>
          <a:r>
            <a:rPr lang="it-IT" sz="1200" b="0" kern="1200" cap="none" spc="0" dirty="0">
              <a:ln w="0"/>
              <a:effectLst>
                <a:reflection blurRad="6350" stA="53000" endA="300" endPos="35500" dir="5400000" sy="-90000" algn="bl" rotWithShape="0"/>
              </a:effectLst>
            </a:rPr>
            <a:t>65%</a:t>
          </a:r>
          <a:endParaRPr lang="it-IT" sz="1200" kern="1200" dirty="0"/>
        </a:p>
      </dsp:txBody>
      <dsp:txXfrm>
        <a:off x="13048" y="622940"/>
        <a:ext cx="1880850" cy="835933"/>
      </dsp:txXfrm>
    </dsp:sp>
    <dsp:sp modelId="{4E67E225-41BE-40A9-8864-463A68CDB236}">
      <dsp:nvSpPr>
        <dsp:cNvPr id="0" name=""/>
        <dsp:cNvSpPr/>
      </dsp:nvSpPr>
      <dsp:spPr>
        <a:xfrm>
          <a:off x="1674257" y="630740"/>
          <a:ext cx="2089833" cy="835933"/>
        </a:xfrm>
        <a:prstGeom prst="chevron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NF di PLA con </a:t>
          </a:r>
          <a:r>
            <a:rPr lang="it-IT" sz="1200" kern="1200" dirty="0" err="1"/>
            <a:t>clobetasolo</a:t>
          </a:r>
          <a:r>
            <a:rPr lang="it-IT" sz="1200" kern="1200" dirty="0"/>
            <a:t> propionato (5%):</a:t>
          </a:r>
          <a:br>
            <a:rPr lang="it-IT" sz="1200" kern="1200" dirty="0"/>
          </a:br>
          <a:r>
            <a:rPr lang="it-IT" sz="1200" b="0" kern="1200" cap="none" spc="0" dirty="0">
              <a:ln w="0"/>
              <a:effectLst>
                <a:reflection blurRad="6350" stA="53000" endA="300" endPos="35500" dir="5400000" sy="-90000" algn="bl" rotWithShape="0"/>
              </a:effectLst>
            </a:rPr>
            <a:t>20%</a:t>
          </a:r>
        </a:p>
      </dsp:txBody>
      <dsp:txXfrm>
        <a:off x="2092224" y="630740"/>
        <a:ext cx="1253900" cy="835933"/>
      </dsp:txXfrm>
    </dsp:sp>
    <dsp:sp modelId="{4D4C1575-952C-440A-93B5-1AD2DA68B660}">
      <dsp:nvSpPr>
        <dsp:cNvPr id="0" name=""/>
        <dsp:cNvSpPr/>
      </dsp:nvSpPr>
      <dsp:spPr>
        <a:xfrm>
          <a:off x="3346124" y="630740"/>
          <a:ext cx="2089833" cy="835933"/>
        </a:xfrm>
        <a:prstGeom prst="chevron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Entrambi i nanocarriers sono risultati privi di tossicità </a:t>
          </a:r>
        </a:p>
      </dsp:txBody>
      <dsp:txXfrm>
        <a:off x="3764091" y="630740"/>
        <a:ext cx="1253900" cy="835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A483FBD-EC5A-2781-7A24-3469248258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29A0CFE-F14F-EF5A-EED7-9A4C7A3A0A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D09B94F-3CDD-830E-61C4-9F021C21EBC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A319B9B-F71E-85EE-C4BC-A8A40E4758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77F80C-BE51-477A-B11C-5EB49CF5CA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8DE98F0-A6AC-615A-45A1-3275C6464E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A91B51E-8F94-1702-7447-37B2C6D0A7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AD887D-3BAF-32CB-1C64-18EE2B1CCA1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79DAB93-0D5F-656F-643C-D3FDB87D26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9077958-5767-398E-B39B-5190ADB8CE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B1BF6A04-0B32-EFA4-7876-5AE3A73DB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D3E7B10-5D78-45AD-A945-1B90B69AC8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BF891EA6-C3A2-0250-2219-15501A82A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8BCDF0-6443-4F1D-A47E-2B339E29A6C2}" type="slidenum">
              <a:rPr lang="it-IT" altLang="it-IT" sz="1200">
                <a:solidFill>
                  <a:schemeClr val="tx1"/>
                </a:solidFill>
              </a:rPr>
              <a:pPr/>
              <a:t>1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F16218C-E06D-8A77-166E-8FFDC0EBE5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19CCE30-F282-0506-547C-DD1A62AA1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6351ED4-B61B-AF49-7CAF-1CF169321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CEA9BB-7B8A-4AAF-BE42-6D320773083F}" type="slidenum">
              <a:rPr lang="it-IT" altLang="it-IT" sz="1200">
                <a:solidFill>
                  <a:schemeClr val="tx1"/>
                </a:solidFill>
              </a:rPr>
              <a:pPr/>
              <a:t>6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BAD0DF7-A800-63F8-5BF5-EA1B5E17E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73F2D9F-31EC-B54E-0E40-7506ED15C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BAB9B7-D697-DC6D-DC42-281B05623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7A7F-9F4E-4B57-95E3-B2E30A1BB380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45E04-367C-5516-9F75-04F875CF0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16EED2-2769-CE05-618B-F8682823ED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77E51698-DD01-42EB-97C8-6E893CA2F7E9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103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1FC989-51BF-E60A-1A1B-05892C69F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F07C-452E-4A2F-B899-DC80F3E1DEDA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352076-44A8-03DC-340A-078FF5B2F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3742BD-4A00-2709-FE0C-C43317B32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3C28BC0C-FF31-4EF7-B23A-67809EACC7D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166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E2522E-3FBB-699D-1C38-F83E76EC4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E0639-6897-4B65-85C7-96F74A6E1101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2D8ED6-D2CC-36B0-FFCD-D5B5150F9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132D23-9AA0-612C-2BFD-16CCD2C4F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E66B4B42-148B-490B-A0A1-45DC76D8114B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603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B40CE-5BDC-FBE5-942F-4FBD3FBFD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150D-1670-41D2-A22F-9B6AF0CE36D2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12E4C-A9BE-95BC-FEBE-ABC2E73E9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C8C0C5-A935-D1DB-C768-A5E72B4957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8E1CD89C-DED2-42EC-924C-DACA6EBBEE9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96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r>
              <a:rPr lang="it-IT" noProof="0"/>
              <a:t>Fare clic sull'icona per inserire una tabella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4F6E1D-982C-D6CF-785D-C3D77B66D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6299-7C24-4B43-8D04-D6D77EF2BC4F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8AB089-7291-B038-DB8C-A058E9535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3350A9-2849-F034-C8A1-A03C653D8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9EB03F68-84B5-4170-BF85-FEF7FEDB3709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139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2E464-87A6-0F62-4C9E-C329B8F97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CCEA-B5F4-453A-A28A-41A9FE8CF803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58E9EE-1FA3-FC89-E5AD-C2DA7C9C3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C38BEB-6301-89E5-C122-9E422A7D8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6FB14F05-2D9F-4BBF-877C-7550B58F490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309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124E83-12E7-2717-163E-03565D542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D20B0-B5A2-4AF8-9CF6-818E788F58CE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6B9A57-0997-4FF6-C6E1-460B627375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B0FF9B-0F73-9034-769B-92BC49988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0C2E9853-7E96-44CD-A5D0-E714102D3AB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559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C67BFD-AC94-C788-67AD-51036D7F00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1932-69C8-4FAE-9311-53B14DEECA33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2297DE-42B2-68D8-B334-3E3C51DE9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22B307-87B6-DE88-A2C1-DB0125175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2DEB1A9E-3693-4A74-A53C-0C7698C3D3F0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73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91E0F8-19F8-BF68-157B-560250955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667F3-6D94-4FC3-8D53-6C10CC7E2C72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78000D-BD94-F96B-40F4-90C5B6DEE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4A4439-2AE0-F892-B261-90FB618AA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26A32607-7DA9-4884-8316-EB95BEC13EC3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062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F7CB65-90CB-8DAE-E9CE-42891D362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8DC12-75CC-4573-8EBF-82E2F9EB4FE0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6C3973-725A-49F6-3B9C-6A11E888B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D78FBC-DC24-35D8-8BE7-F85451D79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365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5B68ED-EA43-31CE-6DA6-144FDA8FDF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489F7-E51C-4A68-84F9-E92AA1C2558C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17057C-4D6D-DEAB-3E9C-59201E140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619A72-A804-A00F-70DB-510F0BE6A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CF9315A6-3C61-4D09-BD45-C4E90B00A649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23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B61EAF-B4C8-0D48-FA6F-E866FF4C7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AF12-A734-4767-A486-936DFC65D8DA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0F82AC-D955-940D-E7E8-36C50B4F9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D14043-4A8F-6650-C79C-6E5FC7956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DEAACD98-151C-4BF8-B3BF-73685FF6C2A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896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75586A-B37E-26F8-EEA0-23AAE2987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29496-2A67-4EB4-875B-DA1B086CE8BF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467C5-5B22-CCD3-3F6E-03F6D274E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8C67F-227D-B607-1C66-04E1CB0A9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A514E387-3835-429F-A7AC-E29B959FF86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622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47202-AC94-549F-BB33-0B8D1F52F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28428-5519-4F89-A441-C778431AE906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4B5A47-1B1B-F1F8-EF5C-D5613C548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6A3A6-16C2-1B50-9AE0-C5C8F7B08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93FE72CF-002D-42A5-979C-FFD45F5DD4FF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12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>
            <a:extLst>
              <a:ext uri="{FF2B5EF4-FFF2-40B4-BE49-F238E27FC236}">
                <a16:creationId xmlns:a16="http://schemas.microsoft.com/office/drawing/2014/main" id="{5E614ACC-F6B8-CA2A-32CE-A80EC97B278E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2" name="Rectangle 13">
              <a:extLst>
                <a:ext uri="{FF2B5EF4-FFF2-40B4-BE49-F238E27FC236}">
                  <a16:creationId xmlns:a16="http://schemas.microsoft.com/office/drawing/2014/main" id="{86895568-95E1-FE88-884E-36B37D8A63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033" name="Rectangle 14">
              <a:extLst>
                <a:ext uri="{FF2B5EF4-FFF2-40B4-BE49-F238E27FC236}">
                  <a16:creationId xmlns:a16="http://schemas.microsoft.com/office/drawing/2014/main" id="{98785AC4-255E-F2F1-FEBB-3DD391F165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F0D89466-8047-A4F6-5E0A-6ED83BB5D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74FC01F-BBCC-E951-08E0-FE41120FF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9813373-8D47-F0D5-792F-1B882424FB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/>
            </a:lvl1pPr>
          </a:lstStyle>
          <a:p>
            <a:pPr>
              <a:defRPr/>
            </a:pPr>
            <a:fld id="{4F33CEEE-EFD0-44D4-96E2-8D77989DE40B}" type="datetime1">
              <a:rPr lang="it-IT" altLang="it-IT"/>
              <a:pPr>
                <a:defRPr/>
              </a:pPr>
              <a:t>08/03/2023</a:t>
            </a:fld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21C0CC-3F21-96ED-8342-A62548A0A7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4CFFB2-7EDD-AF51-FCD2-F89605B90A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71AA6102-70A0-4448-8FF7-A0221363407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8224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22433"/>
        </a:buClr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sv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9.svg"/><Relationship Id="rId7" Type="http://schemas.openxmlformats.org/officeDocument/2006/relationships/image" Target="../media/image72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1.png"/><Relationship Id="rId4" Type="http://schemas.openxmlformats.org/officeDocument/2006/relationships/image" Target="../media/image70.jpe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7.png"/><Relationship Id="rId4" Type="http://schemas.microsoft.com/office/2007/relationships/hdphoto" Target="../media/hdphoto1.wdp"/><Relationship Id="rId9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2.svg"/><Relationship Id="rId7" Type="http://schemas.openxmlformats.org/officeDocument/2006/relationships/diagramColors" Target="../diagrams/colors5.xml"/><Relationship Id="rId12" Type="http://schemas.microsoft.com/office/2007/relationships/hdphoto" Target="../media/hdphoto4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84.png"/><Relationship Id="rId5" Type="http://schemas.openxmlformats.org/officeDocument/2006/relationships/diagramLayout" Target="../diagrams/layout5.xml"/><Relationship Id="rId10" Type="http://schemas.microsoft.com/office/2007/relationships/hdphoto" Target="../media/hdphoto3.wdp"/><Relationship Id="rId4" Type="http://schemas.openxmlformats.org/officeDocument/2006/relationships/diagramData" Target="../diagrams/data5.xml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sv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4.jpeg"/><Relationship Id="rId7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jpeg"/><Relationship Id="rId5" Type="http://schemas.openxmlformats.org/officeDocument/2006/relationships/image" Target="../media/image40.jpeg"/><Relationship Id="rId10" Type="http://schemas.openxmlformats.org/officeDocument/2006/relationships/image" Target="../media/image99.svg"/><Relationship Id="rId4" Type="http://schemas.openxmlformats.org/officeDocument/2006/relationships/image" Target="../media/image39.jpeg"/><Relationship Id="rId9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8656C8A9-A569-4225-3354-93AB28DD4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FCF3CF75-E0E8-19D5-9C03-AE9340D239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71888" y="1555750"/>
            <a:ext cx="6138862" cy="685800"/>
          </a:xfrm>
        </p:spPr>
        <p:txBody>
          <a:bodyPr/>
          <a:lstStyle/>
          <a:p>
            <a:pPr algn="l" eaLnBrk="1" hangingPunct="1"/>
            <a:r>
              <a:rPr lang="it-IT" altLang="it-IT" sz="1800" dirty="0">
                <a:solidFill>
                  <a:schemeClr val="bg1"/>
                </a:solidFill>
              </a:rPr>
              <a:t>Progettazione di un modello di mucosa orale per la valutazione di nanocarriers medicati nel trattamento dell’</a:t>
            </a:r>
            <a:r>
              <a:rPr lang="it-IT" altLang="it-IT" sz="1800" dirty="0" err="1">
                <a:solidFill>
                  <a:schemeClr val="bg1"/>
                </a:solidFill>
              </a:rPr>
              <a:t>Oral</a:t>
            </a:r>
            <a:r>
              <a:rPr lang="it-IT" altLang="it-IT" sz="1800" dirty="0">
                <a:solidFill>
                  <a:schemeClr val="bg1"/>
                </a:solidFill>
              </a:rPr>
              <a:t> Lichen </a:t>
            </a:r>
            <a:r>
              <a:rPr lang="it-IT" altLang="it-IT" sz="1800" dirty="0" err="1">
                <a:solidFill>
                  <a:schemeClr val="bg1"/>
                </a:solidFill>
              </a:rPr>
              <a:t>Planus</a:t>
            </a:r>
            <a:r>
              <a:rPr lang="it-IT" altLang="it-IT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C51E9FC3-3300-794D-4554-4044ED6D14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08400" y="434975"/>
            <a:ext cx="6102350" cy="685800"/>
          </a:xfrm>
        </p:spPr>
        <p:txBody>
          <a:bodyPr anchor="t"/>
          <a:lstStyle/>
          <a:p>
            <a:pPr algn="l" eaLnBrk="1" hangingPunct="1"/>
            <a:r>
              <a:rPr lang="it-IT" altLang="it-IT" sz="1800">
                <a:solidFill>
                  <a:schemeClr val="bg1"/>
                </a:solidFill>
              </a:rPr>
              <a:t>Facoltà di Farmacia e Medicina</a:t>
            </a:r>
            <a:br>
              <a:rPr lang="it-IT" altLang="it-IT" sz="1800">
                <a:solidFill>
                  <a:schemeClr val="bg1"/>
                </a:solidFill>
              </a:rPr>
            </a:br>
            <a:r>
              <a:rPr lang="it-IT" altLang="it-IT" sz="1800">
                <a:solidFill>
                  <a:schemeClr val="bg1"/>
                </a:solidFill>
              </a:rPr>
              <a:t>Corso di Laurea in Chimica e Tecnologie Farmaceutiche </a:t>
            </a:r>
            <a:br>
              <a:rPr lang="it-IT" altLang="it-IT" sz="2400">
                <a:solidFill>
                  <a:schemeClr val="bg1"/>
                </a:solidFill>
              </a:rPr>
            </a:br>
            <a:endParaRPr lang="it-IT" altLang="it-IT" sz="2400">
              <a:solidFill>
                <a:schemeClr val="bg1"/>
              </a:solidFill>
            </a:endParaRPr>
          </a:p>
        </p:txBody>
      </p:sp>
      <p:grpSp>
        <p:nvGrpSpPr>
          <p:cNvPr id="4101" name="Group 17">
            <a:extLst>
              <a:ext uri="{FF2B5EF4-FFF2-40B4-BE49-F238E27FC236}">
                <a16:creationId xmlns:a16="http://schemas.microsoft.com/office/drawing/2014/main" id="{1F85B122-9628-C103-36AB-A958433C8772}"/>
              </a:ext>
            </a:extLst>
          </p:cNvPr>
          <p:cNvGrpSpPr>
            <a:grpSpLocks/>
          </p:cNvGrpSpPr>
          <p:nvPr/>
        </p:nvGrpSpPr>
        <p:grpSpPr bwMode="auto">
          <a:xfrm>
            <a:off x="0" y="2708921"/>
            <a:ext cx="9145587" cy="4160192"/>
            <a:chOff x="0" y="1738"/>
            <a:chExt cx="5761" cy="2582"/>
          </a:xfrm>
        </p:grpSpPr>
        <p:pic>
          <p:nvPicPr>
            <p:cNvPr id="4108" name="Picture 15">
              <a:extLst>
                <a:ext uri="{FF2B5EF4-FFF2-40B4-BE49-F238E27FC236}">
                  <a16:creationId xmlns:a16="http://schemas.microsoft.com/office/drawing/2014/main" id="{23D428ED-1FB4-BC50-59BE-1DD233C95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3">
              <a:extLst>
                <a:ext uri="{FF2B5EF4-FFF2-40B4-BE49-F238E27FC236}">
                  <a16:creationId xmlns:a16="http://schemas.microsoft.com/office/drawing/2014/main" id="{8E635123-5407-836C-1B37-30F241BEA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6">
              <a:extLst>
                <a:ext uri="{FF2B5EF4-FFF2-40B4-BE49-F238E27FC236}">
                  <a16:creationId xmlns:a16="http://schemas.microsoft.com/office/drawing/2014/main" id="{4BDD8AEA-7C01-D2AB-6A76-4B5B9EC89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" name="CasellaDiTesto 2">
            <a:extLst>
              <a:ext uri="{FF2B5EF4-FFF2-40B4-BE49-F238E27FC236}">
                <a16:creationId xmlns:a16="http://schemas.microsoft.com/office/drawing/2014/main" id="{9A9FD672-149E-1E30-5EB8-26DA3421C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403725"/>
            <a:ext cx="1744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600"/>
              <a:t>Candidata: </a:t>
            </a:r>
          </a:p>
          <a:p>
            <a:r>
              <a:rPr lang="it-IT" altLang="it-IT" sz="1600"/>
              <a:t>Giorgia Fratocchi</a:t>
            </a:r>
          </a:p>
          <a:p>
            <a:r>
              <a:rPr lang="it-IT" altLang="it-IT" sz="1600"/>
              <a:t>1787519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5F2B42-5D84-7B60-861E-B35FE405AB1A}"/>
              </a:ext>
            </a:extLst>
          </p:cNvPr>
          <p:cNvSpPr txBox="1"/>
          <p:nvPr/>
        </p:nvSpPr>
        <p:spPr>
          <a:xfrm>
            <a:off x="6227763" y="3946525"/>
            <a:ext cx="2670175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>
                <a:latin typeface="+mn-lt"/>
              </a:rPr>
              <a:t>Relatore: </a:t>
            </a:r>
          </a:p>
          <a:p>
            <a:pPr>
              <a:defRPr/>
            </a:pPr>
            <a:r>
              <a:rPr lang="it-IT" sz="1600" dirty="0">
                <a:latin typeface="+mn-lt"/>
              </a:rPr>
              <a:t>Prof. Rino Ragno</a:t>
            </a:r>
          </a:p>
          <a:p>
            <a:pPr>
              <a:defRPr/>
            </a:pPr>
            <a:endParaRPr lang="it-IT" sz="1600" dirty="0">
              <a:latin typeface="+mn-lt"/>
            </a:endParaRPr>
          </a:p>
          <a:p>
            <a:pPr>
              <a:defRPr/>
            </a:pPr>
            <a:r>
              <a:rPr lang="it-IT" sz="1600" dirty="0">
                <a:latin typeface="+mn-lt"/>
              </a:rPr>
              <a:t>Correlatore:</a:t>
            </a:r>
            <a:br>
              <a:rPr lang="it-IT" sz="1600" dirty="0">
                <a:latin typeface="+mn-lt"/>
              </a:rPr>
            </a:br>
            <a:r>
              <a:rPr lang="it-IT" sz="1600" dirty="0">
                <a:latin typeface="+mn-lt"/>
              </a:rPr>
              <a:t>Prof.ssa Giuseppina Nocca</a:t>
            </a:r>
          </a:p>
        </p:txBody>
      </p:sp>
      <p:sp>
        <p:nvSpPr>
          <p:cNvPr id="4104" name="CasellaDiTesto 5">
            <a:extLst>
              <a:ext uri="{FF2B5EF4-FFF2-40B4-BE49-F238E27FC236}">
                <a16:creationId xmlns:a16="http://schemas.microsoft.com/office/drawing/2014/main" id="{3EFCDB9A-C3D9-A3AE-6EE5-35A717572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08725"/>
            <a:ext cx="5819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/>
              <a:t>Tesi svolta presso l’università Cattolica del Sacro Cuore, in collaborazione con l’Università Niccolò Cusano, di Roma</a:t>
            </a:r>
          </a:p>
        </p:txBody>
      </p:sp>
      <p:pic>
        <p:nvPicPr>
          <p:cNvPr id="4105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2D49E962-5F17-661A-A839-5533D18A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" r="65419"/>
          <a:stretch>
            <a:fillRect/>
          </a:stretch>
        </p:blipFill>
        <p:spPr bwMode="auto">
          <a:xfrm>
            <a:off x="5580112" y="5673062"/>
            <a:ext cx="1308729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44923AB2-DB0B-63E5-6CAF-4BC478D13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5767145"/>
            <a:ext cx="986080" cy="98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D18F624-BFEE-FBF7-5D13-FDC7556ECF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75" y="5767145"/>
            <a:ext cx="1052785" cy="10527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1095DF-6086-F02B-706D-4CDDB765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2" y="255081"/>
            <a:ext cx="7559675" cy="504825"/>
          </a:xfrm>
        </p:spPr>
        <p:txBody>
          <a:bodyPr wrap="square" anchor="t">
            <a:normAutofit/>
          </a:bodyPr>
          <a:lstStyle/>
          <a:p>
            <a:pPr algn="ctr"/>
            <a:r>
              <a:rPr lang="it-IT" dirty="0"/>
              <a:t>Test di tossicità MTT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BAC82C-854D-6158-3AD6-1B4509BF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5528" y="6146597"/>
            <a:ext cx="1956792" cy="456119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E4CD20B0-B5A2-4AF8-9CF6-818E788F58CE}" type="datetime1">
              <a:rPr lang="it-IT" altLang="it-IT" smtClean="0"/>
              <a:pPr>
                <a:spcAft>
                  <a:spcPts val="600"/>
                </a:spcAft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99903A-CDE1-8C90-5CF1-867283D4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144888" cy="457200"/>
          </a:xfrm>
        </p:spPr>
        <p:txBody>
          <a:bodyPr wrap="square" anchor="t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  <a:p>
            <a:pPr>
              <a:spcAft>
                <a:spcPts val="600"/>
              </a:spcAft>
              <a:defRPr/>
            </a:pPr>
            <a:endParaRPr lang="it-IT" alt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C8E9AB-03F6-88EE-2787-91DCF478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altLang="it-IT"/>
              <a:t>Pagina </a:t>
            </a:r>
            <a:fld id="{0C2E9853-7E96-44CD-A5D0-E714102D3AB7}" type="slidenum">
              <a:rPr lang="it-IT" altLang="it-IT" smtClean="0"/>
              <a:pPr>
                <a:spcAft>
                  <a:spcPts val="600"/>
                </a:spcAft>
                <a:defRPr/>
              </a:pPr>
              <a:t>10</a:t>
            </a:fld>
            <a:endParaRPr lang="it-IT" altLang="it-IT"/>
          </a:p>
        </p:txBody>
      </p:sp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id="{6B7D5908-AF53-2BB5-90AB-17F3B8F373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3452961"/>
              </p:ext>
            </p:extLst>
          </p:nvPr>
        </p:nvGraphicFramePr>
        <p:xfrm>
          <a:off x="583809" y="348436"/>
          <a:ext cx="3960440" cy="2595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Immagine 17">
            <a:extLst>
              <a:ext uri="{FF2B5EF4-FFF2-40B4-BE49-F238E27FC236}">
                <a16:creationId xmlns:a16="http://schemas.microsoft.com/office/drawing/2014/main" id="{5222F84B-8AF8-9413-ED54-BB8942D56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774" y="2378304"/>
            <a:ext cx="4777538" cy="162676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1ACBBFC-7CD7-DC76-1F65-1F71267492E0}"/>
              </a:ext>
            </a:extLst>
          </p:cNvPr>
          <p:cNvSpPr txBox="1"/>
          <p:nvPr/>
        </p:nvSpPr>
        <p:spPr>
          <a:xfrm>
            <a:off x="539552" y="54212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Nelle</a:t>
            </a:r>
            <a:r>
              <a:rPr lang="it-IT" sz="1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cellule vive e vitali: </a:t>
            </a:r>
            <a:r>
              <a:rPr lang="it-IT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ADF68CF-4D91-2D18-F855-C937BFFCBE5A}"/>
              </a:ext>
            </a:extLst>
          </p:cNvPr>
          <p:cNvSpPr txBox="1"/>
          <p:nvPr/>
        </p:nvSpPr>
        <p:spPr>
          <a:xfrm>
            <a:off x="4987064" y="816571"/>
            <a:ext cx="4058688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it-IT" sz="1600" dirty="0">
                <a:solidFill>
                  <a:srgbClr val="090909"/>
                </a:solidFill>
                <a:latin typeface="+mn-lt"/>
              </a:rPr>
              <a:t>Stima della </a:t>
            </a:r>
            <a:r>
              <a:rPr lang="it-IT" altLang="it-IT" sz="1600" b="1" dirty="0">
                <a:solidFill>
                  <a:srgbClr val="090909"/>
                </a:solidFill>
                <a:latin typeface="+mn-lt"/>
              </a:rPr>
              <a:t>citotossicità</a:t>
            </a:r>
            <a:r>
              <a:rPr lang="it-IT" altLang="it-IT" sz="1600" dirty="0">
                <a:solidFill>
                  <a:srgbClr val="090909"/>
                </a:solidFill>
                <a:latin typeface="+mn-lt"/>
              </a:rPr>
              <a:t> dei farmaci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it-IT" sz="1600" dirty="0">
                <a:solidFill>
                  <a:srgbClr val="090909"/>
                </a:solidFill>
                <a:latin typeface="+mn-lt"/>
              </a:rPr>
              <a:t>Cellule 3T3 Swiss - fibroblasti murini (normative ISO)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it-IT" sz="1600" dirty="0">
                <a:solidFill>
                  <a:srgbClr val="090909"/>
                </a:solidFill>
                <a:latin typeface="+mn-lt"/>
              </a:rPr>
              <a:t>Incubazione per </a:t>
            </a:r>
            <a:r>
              <a:rPr lang="it-IT" altLang="it-IT" sz="1600" b="1" dirty="0">
                <a:solidFill>
                  <a:srgbClr val="090909"/>
                </a:solidFill>
                <a:latin typeface="+mn-lt"/>
              </a:rPr>
              <a:t>24h</a:t>
            </a:r>
            <a:r>
              <a:rPr lang="it-IT" altLang="it-IT" sz="1600" dirty="0">
                <a:solidFill>
                  <a:srgbClr val="090909"/>
                </a:solidFill>
                <a:latin typeface="+mn-lt"/>
              </a:rPr>
              <a:t> con concentrazione di principi attivi crescente 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423B114D-85C3-48A5-AA2A-9D7685678D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4922" y="4620127"/>
            <a:ext cx="4876827" cy="591445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F9318294-1C62-E92B-53B4-1355E65BD2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1218" y="3579141"/>
            <a:ext cx="2341124" cy="2567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56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B96408-2CF9-122D-EC03-6872F026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7320" y="6146800"/>
            <a:ext cx="1905000" cy="457200"/>
          </a:xfrm>
        </p:spPr>
        <p:txBody>
          <a:bodyPr/>
          <a:lstStyle/>
          <a:p>
            <a:pPr>
              <a:defRPr/>
            </a:pPr>
            <a:fld id="{A832150D-1670-41D2-A22F-9B6AF0CE36D2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BA191D-8550-8FFC-0244-07F953F0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144888" cy="45720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  <a:p>
            <a:pPr>
              <a:defRPr/>
            </a:pPr>
            <a:endParaRPr lang="it-IT" alt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6A2241-46CB-641D-51CD-1E574E58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8E1CD89C-DED2-42EC-924C-DACA6EBBEE98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B445D4E6-6286-8EA1-9A7D-8136904E4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5601"/>
            <a:ext cx="5769288" cy="233171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C406230-1B8D-9C23-ADC6-3D0672FCF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31638"/>
            <a:ext cx="5769288" cy="2666039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D632F48-B64D-D215-FFEB-4E62AAC87F4A}"/>
              </a:ext>
            </a:extLst>
          </p:cNvPr>
          <p:cNvSpPr txBox="1"/>
          <p:nvPr/>
        </p:nvSpPr>
        <p:spPr>
          <a:xfrm>
            <a:off x="539552" y="287048"/>
            <a:ext cx="2486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Clobetasolo propionato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0C1E1CC-6BD6-BE99-ED11-E275A50E1685}"/>
              </a:ext>
            </a:extLst>
          </p:cNvPr>
          <p:cNvSpPr txBox="1"/>
          <p:nvPr/>
        </p:nvSpPr>
        <p:spPr>
          <a:xfrm>
            <a:off x="539552" y="3102210"/>
            <a:ext cx="17285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Desametasone</a:t>
            </a:r>
            <a:endParaRPr lang="it-IT" sz="1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9" name="Elemento grafico 28" descr="Fusione contorno">
            <a:extLst>
              <a:ext uri="{FF2B5EF4-FFF2-40B4-BE49-F238E27FC236}">
                <a16:creationId xmlns:a16="http://schemas.microsoft.com/office/drawing/2014/main" id="{05A1B617-3CF6-8988-79CF-B8691F8D3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6861" y="2790758"/>
            <a:ext cx="914400" cy="914400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070B464-537C-6D67-82DF-1B4EDC7A1C48}"/>
              </a:ext>
            </a:extLst>
          </p:cNvPr>
          <p:cNvSpPr txBox="1"/>
          <p:nvPr/>
        </p:nvSpPr>
        <p:spPr>
          <a:xfrm>
            <a:off x="7501261" y="3078681"/>
            <a:ext cx="1103187" cy="33855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latin typeface="+mn-lt"/>
              </a:rPr>
              <a:t>70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μ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g/ mL</a:t>
            </a:r>
          </a:p>
        </p:txBody>
      </p:sp>
    </p:spTree>
    <p:extLst>
      <p:ext uri="{BB962C8B-B14F-4D97-AF65-F5344CB8AC3E}">
        <p14:creationId xmlns:p14="http://schemas.microsoft.com/office/powerpoint/2010/main" val="36244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piè di pagina 2">
            <a:extLst>
              <a:ext uri="{FF2B5EF4-FFF2-40B4-BE49-F238E27FC236}">
                <a16:creationId xmlns:a16="http://schemas.microsoft.com/office/drawing/2014/main" id="{580AA016-5FB7-9B51-D911-65AEF661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199" y="6146800"/>
            <a:ext cx="4250746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</a:rPr>
              <a:t>Giorgia Fratocchi - Progettazione di un modello di mucosa orale per la valutazione di nanocarriers medicati nel trattamento dell’</a:t>
            </a:r>
            <a:r>
              <a:rPr lang="it-IT" altLang="it-IT" sz="1100" dirty="0" err="1">
                <a:solidFill>
                  <a:schemeClr val="bg1"/>
                </a:solidFill>
              </a:rPr>
              <a:t>Oral</a:t>
            </a:r>
            <a:r>
              <a:rPr lang="it-IT" altLang="it-IT" sz="1100" dirty="0">
                <a:solidFill>
                  <a:schemeClr val="bg1"/>
                </a:solidFill>
              </a:rPr>
              <a:t> Lichen </a:t>
            </a:r>
            <a:r>
              <a:rPr lang="it-IT" altLang="it-IT" sz="1100" dirty="0" err="1">
                <a:solidFill>
                  <a:schemeClr val="bg1"/>
                </a:solidFill>
              </a:rPr>
              <a:t>Planus</a:t>
            </a:r>
            <a:endParaRPr lang="it-IT" altLang="it-IT" sz="11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100" dirty="0">
              <a:solidFill>
                <a:schemeClr val="bg1"/>
              </a:solidFill>
            </a:endParaRPr>
          </a:p>
        </p:txBody>
      </p:sp>
      <p:sp>
        <p:nvSpPr>
          <p:cNvPr id="25602" name="Segnaposto numero diapositiva 3">
            <a:extLst>
              <a:ext uri="{FF2B5EF4-FFF2-40B4-BE49-F238E27FC236}">
                <a16:creationId xmlns:a16="http://schemas.microsoft.com/office/drawing/2014/main" id="{83427738-88C1-AC09-75FE-5192206A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>
                <a:solidFill>
                  <a:schemeClr val="bg1"/>
                </a:solidFill>
              </a:rPr>
              <a:t>Pagina </a:t>
            </a:r>
            <a:fld id="{07858BEA-53A2-4E0D-ABDC-A72332195473}" type="slidenum">
              <a:rPr lang="it-IT" altLang="it-IT" sz="11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 sz="1100">
              <a:solidFill>
                <a:schemeClr val="bg1"/>
              </a:solidFill>
            </a:endParaRPr>
          </a:p>
        </p:txBody>
      </p:sp>
      <p:pic>
        <p:nvPicPr>
          <p:cNvPr id="25603" name="Immagine 6">
            <a:extLst>
              <a:ext uri="{FF2B5EF4-FFF2-40B4-BE49-F238E27FC236}">
                <a16:creationId xmlns:a16="http://schemas.microsoft.com/office/drawing/2014/main" id="{9F0AF17F-7788-34B5-AA7A-B7A20867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8299" r="10493" b="-11"/>
          <a:stretch>
            <a:fillRect/>
          </a:stretch>
        </p:blipFill>
        <p:spPr bwMode="auto">
          <a:xfrm>
            <a:off x="105607" y="548680"/>
            <a:ext cx="3232328" cy="254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magine 5">
            <a:extLst>
              <a:ext uri="{FF2B5EF4-FFF2-40B4-BE49-F238E27FC236}">
                <a16:creationId xmlns:a16="http://schemas.microsoft.com/office/drawing/2014/main" id="{3EE9D8C2-3AC8-A559-1F5D-C97CF19F8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" y="3064135"/>
            <a:ext cx="3602082" cy="255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ttangolo 2">
            <a:extLst>
              <a:ext uri="{FF2B5EF4-FFF2-40B4-BE49-F238E27FC236}">
                <a16:creationId xmlns:a16="http://schemas.microsoft.com/office/drawing/2014/main" id="{9D37262E-1AB5-B8C1-D0FB-4F58DAB77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933" y="108118"/>
            <a:ext cx="7534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</a:rPr>
              <a:t>HPLC (High Performance Liquid </a:t>
            </a:r>
            <a:r>
              <a:rPr lang="it-IT" altLang="it-IT" b="1" dirty="0" err="1">
                <a:solidFill>
                  <a:schemeClr val="tx1"/>
                </a:solidFill>
              </a:rPr>
              <a:t>Chromatography</a:t>
            </a:r>
            <a:r>
              <a:rPr lang="it-IT" altLang="it-IT" b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5610" name="Diagramma 17">
            <a:extLst>
              <a:ext uri="{FF2B5EF4-FFF2-40B4-BE49-F238E27FC236}">
                <a16:creationId xmlns:a16="http://schemas.microsoft.com/office/drawing/2014/main" id="{7F1C8F18-69D1-A17F-47F4-708D5D960B9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54" y="3429000"/>
            <a:ext cx="47879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ttangolo 7">
            <a:extLst>
              <a:ext uri="{FF2B5EF4-FFF2-40B4-BE49-F238E27FC236}">
                <a16:creationId xmlns:a16="http://schemas.microsoft.com/office/drawing/2014/main" id="{3A05755D-A80B-7B69-8AA6-ACCAF645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141" y="3606444"/>
            <a:ext cx="742950" cy="2301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900" dirty="0">
                <a:latin typeface="Times New Roman" panose="02020603050405020304" pitchFamily="18" charset="0"/>
              </a:rPr>
              <a:t>R</a:t>
            </a:r>
            <a:r>
              <a:rPr lang="it-IT" altLang="it-IT" sz="900" baseline="30000" dirty="0">
                <a:latin typeface="Times New Roman" panose="02020603050405020304" pitchFamily="18" charset="0"/>
              </a:rPr>
              <a:t>2</a:t>
            </a:r>
            <a:r>
              <a:rPr lang="it-IT" altLang="it-IT" sz="900" dirty="0">
                <a:latin typeface="Times New Roman" panose="02020603050405020304" pitchFamily="18" charset="0"/>
              </a:rPr>
              <a:t> =0.9915</a:t>
            </a:r>
            <a:r>
              <a:rPr lang="it-IT" altLang="it-IT" sz="9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12" name="Rettangolo 8">
            <a:extLst>
              <a:ext uri="{FF2B5EF4-FFF2-40B4-BE49-F238E27FC236}">
                <a16:creationId xmlns:a16="http://schemas.microsoft.com/office/drawing/2014/main" id="{9A398E04-A92D-1E5A-DC7B-3B68EE0B6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014" y="836712"/>
            <a:ext cx="756077" cy="2308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900" dirty="0">
                <a:latin typeface="Times New Roman" panose="02020603050405020304" pitchFamily="18" charset="0"/>
              </a:rPr>
              <a:t>R</a:t>
            </a:r>
            <a:r>
              <a:rPr lang="it-IT" altLang="it-IT" sz="900" baseline="30000" dirty="0">
                <a:latin typeface="Times New Roman" panose="02020603050405020304" pitchFamily="18" charset="0"/>
              </a:rPr>
              <a:t>2</a:t>
            </a:r>
            <a:r>
              <a:rPr lang="it-IT" altLang="it-IT" sz="900" dirty="0">
                <a:latin typeface="Times New Roman" panose="02020603050405020304" pitchFamily="18" charset="0"/>
              </a:rPr>
              <a:t> =0.9266</a:t>
            </a:r>
            <a:r>
              <a:rPr lang="it-IT" altLang="it-IT" sz="9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13" name="Rettangolo 1">
            <a:extLst>
              <a:ext uri="{FF2B5EF4-FFF2-40B4-BE49-F238E27FC236}">
                <a16:creationId xmlns:a16="http://schemas.microsoft.com/office/drawing/2014/main" id="{85029F6B-5573-19E4-21D8-9DE9B75D0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319" y="359746"/>
            <a:ext cx="20859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i="1" dirty="0">
                <a:solidFill>
                  <a:srgbClr val="090909"/>
                </a:solidFill>
              </a:rPr>
              <a:t>       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000" i="1" dirty="0">
              <a:solidFill>
                <a:srgbClr val="090909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000" dirty="0">
              <a:solidFill>
                <a:srgbClr val="090909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dirty="0">
                <a:solidFill>
                  <a:srgbClr val="090909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i="1" dirty="0">
                <a:solidFill>
                  <a:srgbClr val="090909"/>
                </a:solidFill>
              </a:rPr>
              <a:t>      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000" i="1" dirty="0">
                <a:solidFill>
                  <a:srgbClr val="090909"/>
                </a:solidFill>
              </a:rPr>
              <a:t>               </a:t>
            </a:r>
            <a:endParaRPr lang="it-IT" altLang="it-IT" sz="1000" dirty="0">
              <a:solidFill>
                <a:srgbClr val="09090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5B1A78D-77A4-1132-1A89-1C7291E23059}"/>
                  </a:ext>
                </a:extLst>
              </p:cNvPr>
              <p:cNvSpPr txBox="1"/>
              <p:nvPr/>
            </p:nvSpPr>
            <p:spPr>
              <a:xfrm>
                <a:off x="141276" y="5621066"/>
                <a:ext cx="4012418" cy="4154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1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it-IT" sz="1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050" dirty="0">
                    <a:solidFill>
                      <a:srgbClr val="000000"/>
                    </a:solidFill>
                  </a:rPr>
                  <a:t>: coefficiente di determinazione che definisce se un modello di regressione lineare può essere utilizzato per fare previsioni</a:t>
                </a:r>
                <a:r>
                  <a:rPr lang="it-IT" sz="1050" dirty="0"/>
                  <a:t>.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5B1A78D-77A4-1132-1A89-1C7291E23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76" y="5621066"/>
                <a:ext cx="4012418" cy="415498"/>
              </a:xfrm>
              <a:prstGeom prst="rect">
                <a:avLst/>
              </a:prstGeom>
              <a:blipFill>
                <a:blip r:embed="rId5"/>
                <a:stretch>
                  <a:fillRect r="-455" b="-7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10">
            <a:extLst>
              <a:ext uri="{FF2B5EF4-FFF2-40B4-BE49-F238E27FC236}">
                <a16:creationId xmlns:a16="http://schemas.microsoft.com/office/drawing/2014/main" id="{C11DE07F-EB32-801E-777E-531B0B8D4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7" t="45255"/>
          <a:stretch>
            <a:fillRect/>
          </a:stretch>
        </p:blipFill>
        <p:spPr bwMode="auto">
          <a:xfrm>
            <a:off x="6096732" y="1463903"/>
            <a:ext cx="3010562" cy="177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42BC567F-4DF6-392F-CD7C-883A2230C88E}"/>
              </a:ext>
            </a:extLst>
          </p:cNvPr>
          <p:cNvSpPr/>
          <p:nvPr/>
        </p:nvSpPr>
        <p:spPr bwMode="auto">
          <a:xfrm rot="10800000">
            <a:off x="5574570" y="1582230"/>
            <a:ext cx="655378" cy="1775860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tx1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6EA6A4-0C0F-5C86-F1BF-604A30EE0FB3}"/>
              </a:ext>
            </a:extLst>
          </p:cNvPr>
          <p:cNvSpPr txBox="1"/>
          <p:nvPr/>
        </p:nvSpPr>
        <p:spPr>
          <a:xfrm>
            <a:off x="3770046" y="1655338"/>
            <a:ext cx="1400175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of </a:t>
            </a:r>
            <a:r>
              <a:rPr lang="it-IT" sz="105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r>
              <a:rPr lang="it-IT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41A3CC8-5FB4-2CDA-860E-2525EDE12B0B}"/>
              </a:ext>
            </a:extLst>
          </p:cNvPr>
          <p:cNvSpPr txBox="1"/>
          <p:nvPr/>
        </p:nvSpPr>
        <p:spPr>
          <a:xfrm>
            <a:off x="3764358" y="2581997"/>
            <a:ext cx="1705587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 of </a:t>
            </a:r>
            <a:r>
              <a:rPr lang="it-IT" sz="10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Quantification</a:t>
            </a:r>
            <a:endParaRPr lang="it-IT" sz="10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BCA6266-21BA-90D9-C35F-B9DC2140ACC8}"/>
              </a:ext>
            </a:extLst>
          </p:cNvPr>
          <p:cNvSpPr txBox="1"/>
          <p:nvPr/>
        </p:nvSpPr>
        <p:spPr>
          <a:xfrm>
            <a:off x="3577181" y="2046245"/>
            <a:ext cx="1946697" cy="337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it-IT" sz="1200" b="1" dirty="0">
                <a:solidFill>
                  <a:srgbClr val="090909"/>
                </a:solidFill>
                <a:latin typeface="+mn-lt"/>
              </a:rPr>
              <a:t>LOD = (3,3 × SD/slope)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01771F5-BD72-FD34-63D5-C32BC89AEB70}"/>
              </a:ext>
            </a:extLst>
          </p:cNvPr>
          <p:cNvSpPr txBox="1"/>
          <p:nvPr/>
        </p:nvSpPr>
        <p:spPr>
          <a:xfrm>
            <a:off x="3701316" y="3033673"/>
            <a:ext cx="19018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0000"/>
                </a:solidFill>
                <a:latin typeface="+mn-lt"/>
              </a:rPr>
              <a:t>LOQ = (10 × SD/</a:t>
            </a:r>
            <a:r>
              <a:rPr lang="it-IT" sz="1200" b="1" dirty="0" err="1">
                <a:solidFill>
                  <a:srgbClr val="000000"/>
                </a:solidFill>
                <a:latin typeface="+mn-lt"/>
              </a:rPr>
              <a:t>slope</a:t>
            </a:r>
            <a:r>
              <a:rPr lang="it-IT" sz="1200" b="1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E2B9C7-CDA7-24FE-74BF-2E5C25D220E9}"/>
              </a:ext>
            </a:extLst>
          </p:cNvPr>
          <p:cNvSpPr txBox="1"/>
          <p:nvPr/>
        </p:nvSpPr>
        <p:spPr>
          <a:xfrm>
            <a:off x="5472608" y="617910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fld id="{A832150D-1670-41D2-A22F-9B6AF0CE36D2}" type="datetime1">
              <a:rPr lang="it-IT" altLang="it-IT" sz="1100" smtClean="0"/>
              <a:pPr>
                <a:defRPr/>
              </a:pPr>
              <a:t>08/03/2023</a:t>
            </a:fld>
            <a:endParaRPr lang="it-IT" altLang="it-IT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B4BDD7B2-6F04-51EB-E07E-17F3D5B6F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301154"/>
              </p:ext>
            </p:extLst>
          </p:nvPr>
        </p:nvGraphicFramePr>
        <p:xfrm>
          <a:off x="755576" y="778903"/>
          <a:ext cx="7815774" cy="530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4884ACA3-CEC0-384A-79CA-E68FD3ED4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321" y="4789577"/>
            <a:ext cx="1629511" cy="1282901"/>
          </a:xfrm>
          <a:prstGeom prst="ellipse">
            <a:avLst/>
          </a:prstGeom>
          <a:ln w="28575" cap="rnd">
            <a:solidFill>
              <a:srgbClr val="83002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BEBD128A-0D2D-B95A-0112-B191B3C0196D}"/>
              </a:ext>
            </a:extLst>
          </p:cNvPr>
          <p:cNvSpPr/>
          <p:nvPr/>
        </p:nvSpPr>
        <p:spPr bwMode="auto">
          <a:xfrm>
            <a:off x="5528331" y="3573016"/>
            <a:ext cx="627845" cy="576064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25401C2-471A-658E-6F1B-1CCEFBB8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2" y="130917"/>
            <a:ext cx="7559675" cy="504825"/>
          </a:xfrm>
        </p:spPr>
        <p:txBody>
          <a:bodyPr/>
          <a:lstStyle/>
          <a:p>
            <a:pPr algn="ctr"/>
            <a:r>
              <a:rPr lang="it-IT" dirty="0"/>
              <a:t>Nanofibre (NF) di PLA</a:t>
            </a:r>
            <a:br>
              <a:rPr lang="it-IT" dirty="0"/>
            </a:br>
            <a:r>
              <a:rPr lang="it-IT" dirty="0"/>
              <a:t> </a:t>
            </a:r>
            <a:r>
              <a:rPr lang="it-IT" i="1" dirty="0"/>
              <a:t>Caratterizzazione morfologica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DF0E0D-8621-E9C0-3485-19FBAB7E6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7320" y="6146800"/>
            <a:ext cx="1905000" cy="457200"/>
          </a:xfrm>
        </p:spPr>
        <p:txBody>
          <a:bodyPr/>
          <a:lstStyle/>
          <a:p>
            <a:pPr>
              <a:defRPr/>
            </a:pPr>
            <a:fld id="{E4CD20B0-B5A2-4AF8-9CF6-818E788F58CE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6E97CF-E5FA-994A-9D46-F9E12570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144888" cy="45720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  <a:p>
            <a:pPr>
              <a:defRPr/>
            </a:pPr>
            <a:endParaRPr lang="it-IT" alt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33AABB-F90A-475D-911F-A1540477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0C2E9853-7E96-44CD-A5D0-E714102D3AB7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pic>
        <p:nvPicPr>
          <p:cNvPr id="7" name="Elemento grafico 6" descr="Lente di ingrandimento contorno">
            <a:extLst>
              <a:ext uri="{FF2B5EF4-FFF2-40B4-BE49-F238E27FC236}">
                <a16:creationId xmlns:a16="http://schemas.microsoft.com/office/drawing/2014/main" id="{9CD4B5BB-63F1-1589-3BC2-A21A74BBC0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582517">
            <a:off x="7507106" y="5240779"/>
            <a:ext cx="528265" cy="52826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306834-F5B9-6C96-DB6C-373F0079105D}"/>
              </a:ext>
            </a:extLst>
          </p:cNvPr>
          <p:cNvSpPr txBox="1"/>
          <p:nvPr/>
        </p:nvSpPr>
        <p:spPr>
          <a:xfrm>
            <a:off x="7853262" y="5472314"/>
            <a:ext cx="12098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Particelle di </a:t>
            </a:r>
            <a:r>
              <a:rPr lang="it-IT" sz="12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desametasone</a:t>
            </a:r>
            <a:endParaRPr lang="it-IT" sz="12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2438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AC7907-96F1-DCF2-1CA3-13D372AF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7320" y="6146800"/>
            <a:ext cx="1905000" cy="457200"/>
          </a:xfrm>
        </p:spPr>
        <p:txBody>
          <a:bodyPr/>
          <a:lstStyle/>
          <a:p>
            <a:pPr>
              <a:defRPr/>
            </a:pPr>
            <a:fld id="{E4CD20B0-B5A2-4AF8-9CF6-818E788F58CE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88A152-483B-BCA8-5A6A-A13C688F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216896" cy="457200"/>
          </a:xfrm>
        </p:spPr>
        <p:txBody>
          <a:bodyPr/>
          <a:lstStyle/>
          <a:p>
            <a:pPr>
              <a:defRPr/>
            </a:pPr>
            <a:r>
              <a:rPr lang="it-IT" altLang="it-IT" sz="1100" dirty="0">
                <a:solidFill>
                  <a:schemeClr val="bg1"/>
                </a:solidFill>
              </a:rPr>
              <a:t>Giorgia </a:t>
            </a:r>
            <a:r>
              <a:rPr lang="it-IT" altLang="it-IT" dirty="0"/>
              <a:t>Fratocchi - </a:t>
            </a:r>
            <a:r>
              <a:rPr lang="it-IT" altLang="it-IT" sz="1100" dirty="0">
                <a:solidFill>
                  <a:schemeClr val="bg1"/>
                </a:solidFill>
              </a:rPr>
              <a:t>Progettazione di un modello di mucosa orale per la valutazione di nanocarriers medicati nel trattamento dell’</a:t>
            </a:r>
            <a:r>
              <a:rPr lang="it-IT" altLang="it-IT" sz="1100" dirty="0" err="1">
                <a:solidFill>
                  <a:schemeClr val="bg1"/>
                </a:solidFill>
              </a:rPr>
              <a:t>Oral</a:t>
            </a:r>
            <a:r>
              <a:rPr lang="it-IT" altLang="it-IT" sz="1100" dirty="0">
                <a:solidFill>
                  <a:schemeClr val="bg1"/>
                </a:solidFill>
              </a:rPr>
              <a:t> Lichen </a:t>
            </a:r>
            <a:r>
              <a:rPr lang="it-IT" altLang="it-IT" sz="1100" dirty="0" err="1">
                <a:solidFill>
                  <a:schemeClr val="bg1"/>
                </a:solidFill>
              </a:rPr>
              <a:t>Planus</a:t>
            </a:r>
            <a:endParaRPr lang="it-IT" altLang="it-IT" sz="1100" dirty="0">
              <a:solidFill>
                <a:schemeClr val="bg1"/>
              </a:solidFill>
            </a:endParaRPr>
          </a:p>
          <a:p>
            <a:pPr>
              <a:defRPr/>
            </a:pPr>
            <a:endParaRPr lang="it-IT" alt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2C7A0F-A8CE-DB64-CB84-6D384B57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0C2E9853-7E96-44CD-A5D0-E714102D3AB7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  <p:graphicFrame>
        <p:nvGraphicFramePr>
          <p:cNvPr id="22" name="Diagramma 21">
            <a:extLst>
              <a:ext uri="{FF2B5EF4-FFF2-40B4-BE49-F238E27FC236}">
                <a16:creationId xmlns:a16="http://schemas.microsoft.com/office/drawing/2014/main" id="{961E571F-95D5-D913-3527-4FA277B0B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011453"/>
              </p:ext>
            </p:extLst>
          </p:nvPr>
        </p:nvGraphicFramePr>
        <p:xfrm>
          <a:off x="827584" y="116632"/>
          <a:ext cx="7488832" cy="388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CA233AA-C880-AA04-2A81-57376F9378E3}"/>
              </a:ext>
            </a:extLst>
          </p:cNvPr>
          <p:cNvSpPr txBox="1"/>
          <p:nvPr/>
        </p:nvSpPr>
        <p:spPr>
          <a:xfrm>
            <a:off x="162516" y="3770657"/>
            <a:ext cx="8818967" cy="79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>
                <a:solidFill>
                  <a:srgbClr val="090909"/>
                </a:solidFill>
                <a:latin typeface="+mn-lt"/>
                <a:cs typeface="Calibri" panose="020F0502020204030204" pitchFamily="34" charset="0"/>
              </a:rPr>
              <a:t>Le fibre dopo i test di rilascio in DMEM mostrano la presenza di particelle uniformemente distribuite sulla superficie, da associare all’interazione delle fibre con le componenti del terreno </a:t>
            </a:r>
            <a:r>
              <a:rPr lang="it-IT" altLang="it-IT" sz="1600" dirty="0">
                <a:solidFill>
                  <a:srgbClr val="0909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379516A9-7B8D-AD71-94A5-3D888EDDB1F7}"/>
              </a:ext>
            </a:extLst>
          </p:cNvPr>
          <p:cNvSpPr/>
          <p:nvPr/>
        </p:nvSpPr>
        <p:spPr bwMode="auto">
          <a:xfrm>
            <a:off x="4376989" y="4735610"/>
            <a:ext cx="483042" cy="607275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506225D-1140-EEC5-3AAC-2054B3A60A07}"/>
              </a:ext>
            </a:extLst>
          </p:cNvPr>
          <p:cNvSpPr txBox="1"/>
          <p:nvPr/>
        </p:nvSpPr>
        <p:spPr>
          <a:xfrm>
            <a:off x="3600443" y="5516660"/>
            <a:ext cx="2036135" cy="307777"/>
          </a:xfrm>
          <a:prstGeom prst="rect">
            <a:avLst/>
          </a:prstGeom>
          <a:solidFill>
            <a:srgbClr val="E494A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Bioattività</a:t>
            </a:r>
            <a:r>
              <a:rPr lang="it-IT" sz="1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del materiale</a:t>
            </a:r>
          </a:p>
        </p:txBody>
      </p:sp>
    </p:spTree>
    <p:extLst>
      <p:ext uri="{BB962C8B-B14F-4D97-AF65-F5344CB8AC3E}">
        <p14:creationId xmlns:p14="http://schemas.microsoft.com/office/powerpoint/2010/main" val="879092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BDEF7-0DAE-99A1-5FFF-A3722A73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2" y="118680"/>
            <a:ext cx="7559675" cy="504825"/>
          </a:xfrm>
        </p:spPr>
        <p:txBody>
          <a:bodyPr/>
          <a:lstStyle/>
          <a:p>
            <a:pPr algn="ctr"/>
            <a:r>
              <a:rPr lang="it-IT" dirty="0"/>
              <a:t>Nanofibre di PLA rivestite di chitosano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2ABB01-8E8D-1B6E-04F8-25E85E7F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7320" y="6146800"/>
            <a:ext cx="1905000" cy="457200"/>
          </a:xfrm>
        </p:spPr>
        <p:txBody>
          <a:bodyPr/>
          <a:lstStyle/>
          <a:p>
            <a:pPr>
              <a:defRPr/>
            </a:pPr>
            <a:fld id="{E4CD20B0-B5A2-4AF8-9CF6-818E788F58CE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3F2DF7-2EA8-170A-B18E-4936CA0D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199" y="6146800"/>
            <a:ext cx="4131823" cy="457200"/>
          </a:xfrm>
        </p:spPr>
        <p:txBody>
          <a:bodyPr/>
          <a:lstStyle/>
          <a:p>
            <a:pPr>
              <a:defRPr/>
            </a:pPr>
            <a:r>
              <a:rPr lang="it-IT" altLang="it-IT" sz="1100" dirty="0">
                <a:solidFill>
                  <a:schemeClr val="bg1"/>
                </a:solidFill>
              </a:rPr>
              <a:t>Giorgia Fratocchi - Progettazione di un modello di mucosa orale per la valutazione di nanocarriers medicati nel trattamento dell’</a:t>
            </a:r>
            <a:r>
              <a:rPr lang="it-IT" altLang="it-IT" sz="1100" dirty="0" err="1">
                <a:solidFill>
                  <a:schemeClr val="bg1"/>
                </a:solidFill>
              </a:rPr>
              <a:t>Oral</a:t>
            </a:r>
            <a:r>
              <a:rPr lang="it-IT" altLang="it-IT" sz="1100" dirty="0">
                <a:solidFill>
                  <a:schemeClr val="bg1"/>
                </a:solidFill>
              </a:rPr>
              <a:t> Lichen </a:t>
            </a:r>
            <a:r>
              <a:rPr lang="it-IT" altLang="it-IT" sz="1100" dirty="0" err="1">
                <a:solidFill>
                  <a:schemeClr val="bg1"/>
                </a:solidFill>
              </a:rPr>
              <a:t>Planus</a:t>
            </a:r>
            <a:endParaRPr lang="it-IT" altLang="it-IT" sz="1100" dirty="0">
              <a:solidFill>
                <a:schemeClr val="bg1"/>
              </a:solidFill>
            </a:endParaRPr>
          </a:p>
          <a:p>
            <a:pPr>
              <a:defRPr/>
            </a:pPr>
            <a:endParaRPr lang="it-IT" alt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9D5457-C644-49E1-EAB8-B86FBFBC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0C2E9853-7E96-44CD-A5D0-E714102D3AB7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pic>
        <p:nvPicPr>
          <p:cNvPr id="7" name="Segnaposto contenuto 13">
            <a:extLst>
              <a:ext uri="{FF2B5EF4-FFF2-40B4-BE49-F238E27FC236}">
                <a16:creationId xmlns:a16="http://schemas.microsoft.com/office/drawing/2014/main" id="{3CD55735-A284-82CB-279B-09A31CB38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764704"/>
            <a:ext cx="5664629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9E1F6034-7729-6333-32CC-5DC19193C70F}"/>
              </a:ext>
            </a:extLst>
          </p:cNvPr>
          <p:cNvSpPr/>
          <p:nvPr/>
        </p:nvSpPr>
        <p:spPr bwMode="auto">
          <a:xfrm>
            <a:off x="971600" y="1251276"/>
            <a:ext cx="720080" cy="720080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9" name="Segnaposto contenuto 14">
            <a:extLst>
              <a:ext uri="{FF2B5EF4-FFF2-40B4-BE49-F238E27FC236}">
                <a16:creationId xmlns:a16="http://schemas.microsoft.com/office/drawing/2014/main" id="{A2B3964E-6359-86C2-EBED-4F9F86943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" b="11860"/>
          <a:stretch/>
        </p:blipFill>
        <p:spPr bwMode="auto">
          <a:xfrm>
            <a:off x="5351023" y="2952874"/>
            <a:ext cx="3749823" cy="2520280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8D84837-2B35-4FA0-AEF4-BFB022968DE0}"/>
              </a:ext>
            </a:extLst>
          </p:cNvPr>
          <p:cNvSpPr txBox="1"/>
          <p:nvPr/>
        </p:nvSpPr>
        <p:spPr>
          <a:xfrm>
            <a:off x="6278083" y="604150"/>
            <a:ext cx="267383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Il chitosano si stratifica sulle fibre a formare una pellicola superficiale </a:t>
            </a:r>
            <a:endParaRPr lang="it-IT" sz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FD20E79-A3BB-A98F-B0A2-142DBF727F70}"/>
              </a:ext>
            </a:extLst>
          </p:cNvPr>
          <p:cNvCxnSpPr>
            <a:cxnSpLocks/>
            <a:endCxn id="9" idx="3"/>
          </p:cNvCxnSpPr>
          <p:nvPr/>
        </p:nvCxnSpPr>
        <p:spPr bwMode="auto">
          <a:xfrm>
            <a:off x="1167408" y="1956765"/>
            <a:ext cx="4732764" cy="31473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3EDC712-B79A-FF81-3448-BD2ACA6E2DA6}"/>
              </a:ext>
            </a:extLst>
          </p:cNvPr>
          <p:cNvCxnSpPr>
            <a:cxnSpLocks/>
          </p:cNvCxnSpPr>
          <p:nvPr/>
        </p:nvCxnSpPr>
        <p:spPr bwMode="auto">
          <a:xfrm>
            <a:off x="1595013" y="1310002"/>
            <a:ext cx="6289355" cy="1704086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8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000FC0-F0F1-AE35-D952-39903A93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395" y="128489"/>
            <a:ext cx="4790347" cy="432886"/>
          </a:xfrm>
        </p:spPr>
        <p:txBody>
          <a:bodyPr/>
          <a:lstStyle/>
          <a:p>
            <a:pPr algn="ctr"/>
            <a:r>
              <a:rPr lang="it-IT" dirty="0"/>
              <a:t>MTT CONDOTTO SU NF di PLA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46C34D-0E71-9D26-9D0A-B533832D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228" y="476672"/>
            <a:ext cx="3368874" cy="484411"/>
          </a:xfrm>
        </p:spPr>
        <p:txBody>
          <a:bodyPr/>
          <a:lstStyle/>
          <a:p>
            <a:r>
              <a:rPr lang="it-IT" sz="1600" i="1" u="sng" dirty="0">
                <a:solidFill>
                  <a:schemeClr val="tx1"/>
                </a:solidFill>
                <a:latin typeface="+mj-lt"/>
              </a:rPr>
              <a:t>NF NON RIVESTITE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0C1F26A-8EE3-D558-029A-6CF46115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46800"/>
            <a:ext cx="1905000" cy="457200"/>
          </a:xfrm>
        </p:spPr>
        <p:txBody>
          <a:bodyPr/>
          <a:lstStyle/>
          <a:p>
            <a:pPr>
              <a:defRPr/>
            </a:pPr>
            <a:fld id="{13C8DC12-75CC-4573-8EBF-82E2F9EB4FE0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30918D4-34DA-849C-0ECD-5AAD570F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199" y="6146800"/>
            <a:ext cx="4288905" cy="457200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</a:rPr>
              <a:t>Giorgia Fratocchi - Progettazione di un modello di mucosa orale per la valutazione di nanocarriers medicati nel trattamento dell’</a:t>
            </a:r>
            <a:r>
              <a:rPr lang="it-IT" altLang="it-IT" sz="1100" dirty="0" err="1">
                <a:solidFill>
                  <a:schemeClr val="bg1"/>
                </a:solidFill>
              </a:rPr>
              <a:t>Oral</a:t>
            </a:r>
            <a:r>
              <a:rPr lang="it-IT" altLang="it-IT" sz="1100" dirty="0">
                <a:solidFill>
                  <a:schemeClr val="bg1"/>
                </a:solidFill>
              </a:rPr>
              <a:t> Lichen </a:t>
            </a:r>
            <a:r>
              <a:rPr lang="it-IT" altLang="it-IT" sz="1100" dirty="0" err="1">
                <a:solidFill>
                  <a:schemeClr val="bg1"/>
                </a:solidFill>
              </a:rPr>
              <a:t>Planus</a:t>
            </a:r>
            <a:endParaRPr lang="it-IT" altLang="it-IT" sz="1100" dirty="0">
              <a:solidFill>
                <a:schemeClr val="bg1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0B44AD7-59B6-51FE-1756-1D5E97D6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E9BBF75-1963-3406-8364-4002246BDB4D}"/>
              </a:ext>
            </a:extLst>
          </p:cNvPr>
          <p:cNvSpPr txBox="1"/>
          <p:nvPr/>
        </p:nvSpPr>
        <p:spPr>
          <a:xfrm>
            <a:off x="4933410" y="1100008"/>
            <a:ext cx="42726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</a:rPr>
              <a:t>Fibre incubate per 24h a contatto con cellule 3T3 Swiss</a:t>
            </a:r>
            <a:br>
              <a:rPr lang="it-IT" sz="1200" dirty="0">
                <a:solidFill>
                  <a:srgbClr val="000000"/>
                </a:solidFill>
              </a:rPr>
            </a:br>
            <a:r>
              <a:rPr lang="it-IT" sz="1200" dirty="0">
                <a:solidFill>
                  <a:srgbClr val="000000"/>
                </a:solidFill>
              </a:rPr>
              <a:t>2,8mg di fibre in modo da ottenere una concentrazione di 70𝜇g/ml nelle fibre al 5% e una concentrazione di 14𝜇g/ml nelle fibre all’1%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A10E38F-2F52-5DB9-FD91-C2B260D0A555}"/>
              </a:ext>
            </a:extLst>
          </p:cNvPr>
          <p:cNvSpPr/>
          <p:nvPr/>
        </p:nvSpPr>
        <p:spPr bwMode="auto">
          <a:xfrm>
            <a:off x="4206425" y="975447"/>
            <a:ext cx="4790347" cy="108012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5" name="Immagine 12">
            <a:extLst>
              <a:ext uri="{FF2B5EF4-FFF2-40B4-BE49-F238E27FC236}">
                <a16:creationId xmlns:a16="http://schemas.microsoft.com/office/drawing/2014/main" id="{BAC91BD2-BCC9-5129-DB46-E62318E2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/>
          <a:stretch>
            <a:fillRect/>
          </a:stretch>
        </p:blipFill>
        <p:spPr bwMode="auto">
          <a:xfrm>
            <a:off x="147034" y="975447"/>
            <a:ext cx="3850134" cy="261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C05C811-7599-1D6D-E41D-7CEFC79C41F8}"/>
              </a:ext>
            </a:extLst>
          </p:cNvPr>
          <p:cNvSpPr txBox="1"/>
          <p:nvPr/>
        </p:nvSpPr>
        <p:spPr>
          <a:xfrm>
            <a:off x="189736" y="3853499"/>
            <a:ext cx="376472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+mn-lt"/>
              </a:rPr>
              <a:t>Effetto </a:t>
            </a:r>
            <a:r>
              <a:rPr lang="it-IT" sz="1400" i="1" dirty="0">
                <a:solidFill>
                  <a:srgbClr val="000000"/>
                </a:solidFill>
                <a:latin typeface="+mn-lt"/>
              </a:rPr>
              <a:t>lievemente tossico </a:t>
            </a:r>
            <a:r>
              <a:rPr lang="it-IT" sz="1400" dirty="0">
                <a:solidFill>
                  <a:srgbClr val="000000"/>
                </a:solidFill>
                <a:latin typeface="+mn-lt"/>
              </a:rPr>
              <a:t>(intorno al 10 – 20 % di mortalità) dovuto alla presenza delle sole NF </a:t>
            </a:r>
          </a:p>
        </p:txBody>
      </p:sp>
      <p:pic>
        <p:nvPicPr>
          <p:cNvPr id="34" name="Immagine 5">
            <a:extLst>
              <a:ext uri="{FF2B5EF4-FFF2-40B4-BE49-F238E27FC236}">
                <a16:creationId xmlns:a16="http://schemas.microsoft.com/office/drawing/2014/main" id="{A478D8C4-143A-F687-A819-E78EF112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28" y="1924064"/>
            <a:ext cx="4641592" cy="401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Elemento grafico 35" descr="Elenco contorno">
            <a:extLst>
              <a:ext uri="{FF2B5EF4-FFF2-40B4-BE49-F238E27FC236}">
                <a16:creationId xmlns:a16="http://schemas.microsoft.com/office/drawing/2014/main" id="{32E32910-328C-B925-D3E0-914F9C786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4453" y="1038929"/>
            <a:ext cx="923276" cy="923276"/>
          </a:xfrm>
          <a:prstGeom prst="rect">
            <a:avLst/>
          </a:prstGeom>
        </p:spPr>
      </p:pic>
      <p:pic>
        <p:nvPicPr>
          <p:cNvPr id="38" name="Elemento grafico 37" descr="Frecce a zig zag contorno">
            <a:extLst>
              <a:ext uri="{FF2B5EF4-FFF2-40B4-BE49-F238E27FC236}">
                <a16:creationId xmlns:a16="http://schemas.microsoft.com/office/drawing/2014/main" id="{2AFABE8C-34BF-212E-048D-A4A2E93BD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812131" y="4723332"/>
            <a:ext cx="519937" cy="519937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C40D2FB-EF42-66BE-EC4F-773EAD558A67}"/>
              </a:ext>
            </a:extLst>
          </p:cNvPr>
          <p:cNvSpPr txBox="1"/>
          <p:nvPr/>
        </p:nvSpPr>
        <p:spPr>
          <a:xfrm>
            <a:off x="-216690" y="5183214"/>
            <a:ext cx="4583926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sz="1200" u="sng" dirty="0">
                <a:solidFill>
                  <a:srgbClr val="030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Effetto tossico lieve 0-30%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sz="1200" u="sng" dirty="0">
                <a:solidFill>
                  <a:srgbClr val="030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Effetto tossico moderato 30%-60%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sz="1200" u="sng" dirty="0">
                <a:solidFill>
                  <a:srgbClr val="030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Effetto tossico grave &gt;60%</a:t>
            </a:r>
          </a:p>
        </p:txBody>
      </p:sp>
    </p:spTree>
    <p:extLst>
      <p:ext uri="{BB962C8B-B14F-4D97-AF65-F5344CB8AC3E}">
        <p14:creationId xmlns:p14="http://schemas.microsoft.com/office/powerpoint/2010/main" val="11188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lemento grafico 28" descr="Freccia circolare contorno">
            <a:extLst>
              <a:ext uri="{FF2B5EF4-FFF2-40B4-BE49-F238E27FC236}">
                <a16:creationId xmlns:a16="http://schemas.microsoft.com/office/drawing/2014/main" id="{2F7CDC5D-251D-74F3-D44B-D81FFE5B5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4102" y="3897594"/>
            <a:ext cx="2272942" cy="224785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E989A7B-AD19-C155-DD86-AEE03414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37" y="213605"/>
            <a:ext cx="7886700" cy="340227"/>
          </a:xfrm>
        </p:spPr>
        <p:txBody>
          <a:bodyPr/>
          <a:lstStyle/>
          <a:p>
            <a:r>
              <a:rPr lang="it-IT" sz="1600" i="1" u="sng" dirty="0"/>
              <a:t>NF RIVESTITE DI CHITOSANO: PROVE DI TOSSICITÀ (MTT)  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F88D32-4B9E-E577-A94A-9B481A8C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45449"/>
            <a:ext cx="1905000" cy="457200"/>
          </a:xfrm>
        </p:spPr>
        <p:txBody>
          <a:bodyPr/>
          <a:lstStyle/>
          <a:p>
            <a:pPr>
              <a:defRPr/>
            </a:pPr>
            <a:fld id="{13C8DC12-75CC-4573-8EBF-82E2F9EB4FE0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E20155D-FBB5-A217-D69A-3C855431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768"/>
            <a:ext cx="4166974" cy="457200"/>
          </a:xfrm>
        </p:spPr>
        <p:txBody>
          <a:bodyPr/>
          <a:lstStyle/>
          <a:p>
            <a:pPr>
              <a:defRPr/>
            </a:pPr>
            <a:r>
              <a:rPr lang="it-IT" altLang="it-IT" sz="1100" dirty="0">
                <a:solidFill>
                  <a:schemeClr val="bg1"/>
                </a:solidFill>
              </a:rPr>
              <a:t>Giorgia Fratocchi - Progettazione di un modello di mucosa orale per la valutazione di nanocarriers medicati nel trattamento dell’</a:t>
            </a:r>
            <a:r>
              <a:rPr lang="it-IT" altLang="it-IT" sz="1100" dirty="0" err="1">
                <a:solidFill>
                  <a:schemeClr val="bg1"/>
                </a:solidFill>
              </a:rPr>
              <a:t>Oral</a:t>
            </a:r>
            <a:r>
              <a:rPr lang="it-IT" altLang="it-IT" sz="1100" dirty="0">
                <a:solidFill>
                  <a:schemeClr val="bg1"/>
                </a:solidFill>
              </a:rPr>
              <a:t> Lichen </a:t>
            </a:r>
            <a:r>
              <a:rPr lang="it-IT" altLang="it-IT" sz="1100" dirty="0" err="1">
                <a:solidFill>
                  <a:schemeClr val="bg1"/>
                </a:solidFill>
              </a:rPr>
              <a:t>Planus</a:t>
            </a:r>
            <a:endParaRPr lang="it-IT" altLang="it-IT" sz="1100" dirty="0">
              <a:solidFill>
                <a:schemeClr val="bg1"/>
              </a:solidFill>
            </a:endParaRPr>
          </a:p>
          <a:p>
            <a:pPr>
              <a:defRPr/>
            </a:pPr>
            <a:endParaRPr lang="it-IT" alt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9B01DA-0E16-4DF3-B902-A6D09420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0D8DB62-8E56-D919-AD57-1B7023E14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136" y="23685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E3EB384-EC73-8827-2B82-8ED4EE3CF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3" y="679312"/>
            <a:ext cx="3181158" cy="1918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69DF36CF-3A77-A7C6-50B3-22BA41B67FE7}"/>
              </a:ext>
            </a:extLst>
          </p:cNvPr>
          <p:cNvSpPr/>
          <p:nvPr/>
        </p:nvSpPr>
        <p:spPr bwMode="auto">
          <a:xfrm>
            <a:off x="3734965" y="1504019"/>
            <a:ext cx="347464" cy="28803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9E39A022-8F56-CD17-852C-577D2FCD91D2}"/>
              </a:ext>
            </a:extLst>
          </p:cNvPr>
          <p:cNvSpPr/>
          <p:nvPr/>
        </p:nvSpPr>
        <p:spPr bwMode="auto">
          <a:xfrm rot="1994078">
            <a:off x="3604601" y="2740517"/>
            <a:ext cx="347464" cy="28803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9BEA805B-39B7-FFF2-430B-56FC592A405A}"/>
              </a:ext>
            </a:extLst>
          </p:cNvPr>
          <p:cNvSpPr/>
          <p:nvPr/>
        </p:nvSpPr>
        <p:spPr bwMode="auto">
          <a:xfrm rot="5400000">
            <a:off x="1795804" y="2762064"/>
            <a:ext cx="347464" cy="28803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8757CA9-9579-0F27-98AA-8E94DA33AB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 r="2635"/>
          <a:stretch/>
        </p:blipFill>
        <p:spPr bwMode="auto">
          <a:xfrm>
            <a:off x="4618813" y="3066067"/>
            <a:ext cx="2699667" cy="24563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A22091-6C75-C0A2-C7D4-02F197F5F9B7}"/>
              </a:ext>
            </a:extLst>
          </p:cNvPr>
          <p:cNvSpPr txBox="1"/>
          <p:nvPr/>
        </p:nvSpPr>
        <p:spPr>
          <a:xfrm>
            <a:off x="4262286" y="595040"/>
            <a:ext cx="3631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 di PLA vuote: prova tossicità eluato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8D2CF7A-9700-20AC-6C43-D261BF990B0C}"/>
              </a:ext>
            </a:extLst>
          </p:cNvPr>
          <p:cNvSpPr txBox="1"/>
          <p:nvPr/>
        </p:nvSpPr>
        <p:spPr>
          <a:xfrm>
            <a:off x="4343400" y="2761183"/>
            <a:ext cx="4590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 di PLA vuote: prova tossicità diretta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8D333FEC-6616-A89E-7CE0-B91A0CE0C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4" y="10265"/>
            <a:ext cx="362395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52AB0239-6614-D4CB-5C19-1E20A0647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87540"/>
              </p:ext>
            </p:extLst>
          </p:nvPr>
        </p:nvGraphicFramePr>
        <p:xfrm>
          <a:off x="4575524" y="759175"/>
          <a:ext cx="2555009" cy="216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448660" imgH="2964068" progId="Prism6.Document">
                  <p:embed/>
                </p:oleObj>
              </mc:Choice>
              <mc:Fallback>
                <p:oleObj r:id="rId6" imgW="3448660" imgH="2964068" progId="Prism6.Document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633076A-3C72-FFFF-2623-78C958D69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524" y="759175"/>
                        <a:ext cx="2555009" cy="2165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CB93F33-432B-2616-C0A9-6AED15DDC078}"/>
              </a:ext>
            </a:extLst>
          </p:cNvPr>
          <p:cNvSpPr txBox="1"/>
          <p:nvPr/>
        </p:nvSpPr>
        <p:spPr>
          <a:xfrm>
            <a:off x="803164" y="3139810"/>
            <a:ext cx="491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 di PLA cariche di DEX (5%)</a:t>
            </a:r>
            <a:br>
              <a:rPr lang="it-IT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clob</a:t>
            </a:r>
            <a:r>
              <a:rPr lang="it-IT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(5%): prova tossicità diretta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6BF25C70-C666-BEBD-BEC1-4DEA0E7A5E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" y="3605252"/>
            <a:ext cx="2355924" cy="241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E91A0B0-D1C3-D557-5ACA-3C0DBFCE79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06" b="12035"/>
          <a:stretch>
            <a:fillRect/>
          </a:stretch>
        </p:blipFill>
        <p:spPr bwMode="auto">
          <a:xfrm>
            <a:off x="2446908" y="3637661"/>
            <a:ext cx="2272942" cy="235242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D36C4C1-5127-1A3F-084E-0CAB035535E5}"/>
              </a:ext>
            </a:extLst>
          </p:cNvPr>
          <p:cNvSpPr txBox="1"/>
          <p:nvPr/>
        </p:nvSpPr>
        <p:spPr>
          <a:xfrm>
            <a:off x="7446221" y="4759911"/>
            <a:ext cx="16053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ASSENZA DI TOSSICITA’ </a:t>
            </a:r>
          </a:p>
        </p:txBody>
      </p:sp>
    </p:spTree>
    <p:extLst>
      <p:ext uri="{BB962C8B-B14F-4D97-AF65-F5344CB8AC3E}">
        <p14:creationId xmlns:p14="http://schemas.microsoft.com/office/powerpoint/2010/main" val="95505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1" grpId="0"/>
      <p:bldP spid="14" grpId="0"/>
      <p:bldP spid="23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2E16A0-DD5C-5315-7329-5A834089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5872"/>
            <a:ext cx="7886700" cy="399493"/>
          </a:xfrm>
        </p:spPr>
        <p:txBody>
          <a:bodyPr/>
          <a:lstStyle/>
          <a:p>
            <a:r>
              <a:rPr lang="it-IT" dirty="0"/>
              <a:t>RILASCIO NANOFIBRE  IN ETANOLO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E7D0B1-C1E6-BB03-BC2C-1E79347C1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50" y="581674"/>
            <a:ext cx="3868737" cy="300072"/>
          </a:xfrm>
        </p:spPr>
        <p:txBody>
          <a:bodyPr/>
          <a:lstStyle/>
          <a:p>
            <a:r>
              <a:rPr lang="it-IT" sz="1600" i="1" u="sng" dirty="0">
                <a:solidFill>
                  <a:schemeClr val="tx1"/>
                </a:solidFill>
                <a:latin typeface="+mj-lt"/>
              </a:rPr>
              <a:t>NON RIVESTITE: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8DB5DAB-12F1-D0C5-EADF-977AE66E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46800"/>
            <a:ext cx="1905000" cy="457200"/>
          </a:xfrm>
        </p:spPr>
        <p:txBody>
          <a:bodyPr/>
          <a:lstStyle/>
          <a:p>
            <a:pPr>
              <a:defRPr/>
            </a:pPr>
            <a:fld id="{13C8DC12-75CC-4573-8EBF-82E2F9EB4FE0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E85EEA5-8501-8DE9-748A-FD08F92D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199" y="6146800"/>
            <a:ext cx="4288905" cy="45720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  <a:p>
            <a:pPr>
              <a:defRPr/>
            </a:pPr>
            <a:endParaRPr lang="it-IT" alt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CA7432-8F33-FDF3-A378-FC986D2B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700C429B-2826-1780-AEF2-5780B974A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1" t="12833" r="812" b="2844"/>
          <a:stretch/>
        </p:blipFill>
        <p:spPr bwMode="auto">
          <a:xfrm>
            <a:off x="216736" y="1034640"/>
            <a:ext cx="3545869" cy="2238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674A6E8-37BC-B9F5-D63A-21704A31AFE1}"/>
              </a:ext>
            </a:extLst>
          </p:cNvPr>
          <p:cNvSpPr txBox="1"/>
          <p:nvPr/>
        </p:nvSpPr>
        <p:spPr>
          <a:xfrm>
            <a:off x="7505700" y="1715668"/>
            <a:ext cx="1584176" cy="4154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Nanofibre con Desametasone al 5%</a:t>
            </a:r>
            <a:endParaRPr lang="it-IT" sz="10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38F1DA8-E73A-A8B9-BDEC-23ABE9241974}"/>
              </a:ext>
            </a:extLst>
          </p:cNvPr>
          <p:cNvSpPr txBox="1"/>
          <p:nvPr/>
        </p:nvSpPr>
        <p:spPr>
          <a:xfrm>
            <a:off x="7505700" y="4096513"/>
            <a:ext cx="1584176" cy="57708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Nanofibre con </a:t>
            </a:r>
            <a:r>
              <a:rPr lang="it-IT" sz="10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Clobetasolo</a:t>
            </a:r>
            <a:r>
              <a:rPr lang="it-IT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propionato al 5%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9F1C2F5-D567-B5BF-A19D-C2FE73673E91}"/>
              </a:ext>
            </a:extLst>
          </p:cNvPr>
          <p:cNvSpPr txBox="1"/>
          <p:nvPr/>
        </p:nvSpPr>
        <p:spPr>
          <a:xfrm>
            <a:off x="1691680" y="5132074"/>
            <a:ext cx="1105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0000"/>
                </a:solidFill>
              </a:rPr>
              <a:t>ore</a:t>
            </a:r>
            <a:endParaRPr lang="it-IT" sz="1100" b="1" dirty="0">
              <a:solidFill>
                <a:srgbClr val="00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F957D5-DD45-43BB-12B4-B9DEABAC39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90" r="1662" b="4589"/>
          <a:stretch/>
        </p:blipFill>
        <p:spPr bwMode="auto">
          <a:xfrm>
            <a:off x="3928356" y="1034641"/>
            <a:ext cx="3463043" cy="2238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62E794-CCDA-F241-5797-840A748D07C1}"/>
              </a:ext>
            </a:extLst>
          </p:cNvPr>
          <p:cNvSpPr txBox="1"/>
          <p:nvPr/>
        </p:nvSpPr>
        <p:spPr>
          <a:xfrm>
            <a:off x="3949182" y="581674"/>
            <a:ext cx="4623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u="sng" dirty="0">
                <a:solidFill>
                  <a:schemeClr val="tx1"/>
                </a:solidFill>
                <a:latin typeface="+mj-lt"/>
              </a:rPr>
              <a:t>RIVESTITE CON CHITOSANO: </a:t>
            </a:r>
            <a:r>
              <a:rPr lang="it-IT" sz="1600" u="sng" dirty="0">
                <a:latin typeface="+mj-lt"/>
              </a:rPr>
              <a:t>: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1469391-22FB-6DAA-FD24-0C96CAA003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57" r="1176"/>
          <a:stretch/>
        </p:blipFill>
        <p:spPr bwMode="auto">
          <a:xfrm>
            <a:off x="3928356" y="3477587"/>
            <a:ext cx="3463043" cy="2111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6E0DF8F-03BB-0F69-E315-FC8E63C36A1B}"/>
              </a:ext>
            </a:extLst>
          </p:cNvPr>
          <p:cNvSpPr txBox="1"/>
          <p:nvPr/>
        </p:nvSpPr>
        <p:spPr>
          <a:xfrm>
            <a:off x="1337817" y="5691822"/>
            <a:ext cx="775205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RIVESTIMENTO POLIMERICO  RALLENTA IL RILASCIO DEL PRINCIPIO ATTIVO DALLE NANOFIBRE</a:t>
            </a:r>
          </a:p>
        </p:txBody>
      </p:sp>
      <p:pic>
        <p:nvPicPr>
          <p:cNvPr id="19" name="Elemento grafico 18" descr="Freccia: leggera curva contorno">
            <a:extLst>
              <a:ext uri="{FF2B5EF4-FFF2-40B4-BE49-F238E27FC236}">
                <a16:creationId xmlns:a16="http://schemas.microsoft.com/office/drawing/2014/main" id="{25CEA36F-5C9B-B3AA-798C-5E1A1BFA3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77214">
            <a:off x="332258" y="5373121"/>
            <a:ext cx="914400" cy="9144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30CCDE0-994F-0F0F-BCBF-BCBFA84AEF5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11653" r="2298" b="9502"/>
          <a:stretch/>
        </p:blipFill>
        <p:spPr bwMode="auto">
          <a:xfrm>
            <a:off x="216736" y="3463036"/>
            <a:ext cx="3545869" cy="2111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4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59733C-1044-2809-0445-F2AB5B25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47" y="206344"/>
            <a:ext cx="7886700" cy="547500"/>
          </a:xfrm>
        </p:spPr>
        <p:txBody>
          <a:bodyPr/>
          <a:lstStyle/>
          <a:p>
            <a:pPr algn="ctr"/>
            <a:r>
              <a:rPr lang="it-IT" dirty="0"/>
              <a:t>RILASCIO NANOFIBRE IN TERRENO DMEM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28B4E18-4991-D029-DCEC-CDDDB4FF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46800"/>
            <a:ext cx="1905000" cy="457200"/>
          </a:xfrm>
        </p:spPr>
        <p:txBody>
          <a:bodyPr/>
          <a:lstStyle/>
          <a:p>
            <a:pPr>
              <a:defRPr/>
            </a:pPr>
            <a:fld id="{13C8DC12-75CC-4573-8EBF-82E2F9EB4FE0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5ECC5ED-FCDE-C195-ACD3-126F3F30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199" y="6140152"/>
            <a:ext cx="4144889" cy="457200"/>
          </a:xfrm>
        </p:spPr>
        <p:txBody>
          <a:bodyPr/>
          <a:lstStyle/>
          <a:p>
            <a:pPr>
              <a:defRPr/>
            </a:pPr>
            <a:r>
              <a:rPr lang="it-IT" altLang="it-IT" sz="1100" dirty="0">
                <a:solidFill>
                  <a:schemeClr val="bg1"/>
                </a:solidFill>
              </a:rPr>
              <a:t>Giorgia Fratocchi - Progettazione di un modello di mucosa orale per la valutazione di nanocarriers medicati nel trattamento dell’</a:t>
            </a:r>
            <a:r>
              <a:rPr lang="it-IT" altLang="it-IT" sz="1100" dirty="0" err="1">
                <a:solidFill>
                  <a:schemeClr val="bg1"/>
                </a:solidFill>
              </a:rPr>
              <a:t>Oral</a:t>
            </a:r>
            <a:r>
              <a:rPr lang="it-IT" altLang="it-IT" sz="1100" dirty="0">
                <a:solidFill>
                  <a:schemeClr val="bg1"/>
                </a:solidFill>
              </a:rPr>
              <a:t> Lichen </a:t>
            </a:r>
            <a:r>
              <a:rPr lang="it-IT" altLang="it-IT" sz="1100" dirty="0" err="1">
                <a:solidFill>
                  <a:schemeClr val="bg1"/>
                </a:solidFill>
              </a:rPr>
              <a:t>Planus</a:t>
            </a:r>
            <a:endParaRPr lang="it-IT" altLang="it-IT" sz="1100" dirty="0">
              <a:solidFill>
                <a:schemeClr val="bg1"/>
              </a:solidFill>
            </a:endParaRPr>
          </a:p>
          <a:p>
            <a:pPr>
              <a:defRPr/>
            </a:pPr>
            <a:endParaRPr lang="it-IT" alt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3B29004-F7DD-5F5F-4398-549AE9CB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  <p:pic>
        <p:nvPicPr>
          <p:cNvPr id="30" name="Segnaposto contenuto 29" descr="Elenco contorno">
            <a:extLst>
              <a:ext uri="{FF2B5EF4-FFF2-40B4-BE49-F238E27FC236}">
                <a16:creationId xmlns:a16="http://schemas.microsoft.com/office/drawing/2014/main" id="{DA1956FD-46E0-3736-C953-E6F6139AF7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2594" y="774601"/>
            <a:ext cx="909406" cy="914400"/>
          </a:xfr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BE20945-5D06-908D-AAFF-6031355A885F}"/>
              </a:ext>
            </a:extLst>
          </p:cNvPr>
          <p:cNvSpPr txBox="1"/>
          <p:nvPr/>
        </p:nvSpPr>
        <p:spPr>
          <a:xfrm>
            <a:off x="4470341" y="82683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</a:rPr>
              <a:t>Le NF di PLA sono state incubate in terreno DMEM per 4 h</a:t>
            </a:r>
            <a:br>
              <a:rPr lang="it-IT" sz="1200" dirty="0">
                <a:solidFill>
                  <a:srgbClr val="000000"/>
                </a:solidFill>
              </a:rPr>
            </a:br>
            <a:r>
              <a:rPr lang="it-IT" sz="1200" dirty="0">
                <a:solidFill>
                  <a:srgbClr val="000000"/>
                </a:solidFill>
              </a:rPr>
              <a:t>E’ stata determinata la quantità di principio attivo rimasta all’interno delle NF dopo incubazione nel mezzo di coltura. </a:t>
            </a:r>
          </a:p>
        </p:txBody>
      </p:sp>
      <p:graphicFrame>
        <p:nvGraphicFramePr>
          <p:cNvPr id="44" name="Diagramma 43">
            <a:extLst>
              <a:ext uri="{FF2B5EF4-FFF2-40B4-BE49-F238E27FC236}">
                <a16:creationId xmlns:a16="http://schemas.microsoft.com/office/drawing/2014/main" id="{F4FDF2FB-5D94-296B-4FC7-AB972AAB9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344595"/>
              </p:ext>
            </p:extLst>
          </p:nvPr>
        </p:nvGraphicFramePr>
        <p:xfrm>
          <a:off x="294530" y="904429"/>
          <a:ext cx="4325636" cy="278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2" name="Immagine 71">
            <a:extLst>
              <a:ext uri="{FF2B5EF4-FFF2-40B4-BE49-F238E27FC236}">
                <a16:creationId xmlns:a16="http://schemas.microsoft.com/office/drawing/2014/main" id="{55B8EF15-625F-6C93-0117-75038E4FC5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5" t="11198" r="980" b="4288"/>
          <a:stretch>
            <a:fillRect/>
          </a:stretch>
        </p:blipFill>
        <p:spPr bwMode="auto">
          <a:xfrm>
            <a:off x="4716016" y="3691962"/>
            <a:ext cx="4320851" cy="232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85E0C34B-3206-B103-C5EA-4C24E67C8A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1417" r="2487" b="6122"/>
          <a:stretch>
            <a:fillRect/>
          </a:stretch>
        </p:blipFill>
        <p:spPr bwMode="auto">
          <a:xfrm>
            <a:off x="4647463" y="1653961"/>
            <a:ext cx="4206191" cy="21231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53841C9-9110-F04A-22E2-7ACA806B69D4}"/>
              </a:ext>
            </a:extLst>
          </p:cNvPr>
          <p:cNvSpPr txBox="1"/>
          <p:nvPr/>
        </p:nvSpPr>
        <p:spPr>
          <a:xfrm rot="16200000">
            <a:off x="-15401" y="1714958"/>
            <a:ext cx="823912" cy="230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b="1" dirty="0">
                <a:ln/>
                <a:solidFill>
                  <a:schemeClr val="accent3"/>
                </a:solidFill>
              </a:rPr>
              <a:t>HPLC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BC58FFAE-0FCE-1293-9953-813C6DCEB9D6}"/>
              </a:ext>
            </a:extLst>
          </p:cNvPr>
          <p:cNvSpPr txBox="1"/>
          <p:nvPr/>
        </p:nvSpPr>
        <p:spPr>
          <a:xfrm>
            <a:off x="396554" y="84927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u="sng" dirty="0">
                <a:solidFill>
                  <a:schemeClr val="tx1"/>
                </a:solidFill>
              </a:rPr>
              <a:t>NF NON </a:t>
            </a:r>
            <a:r>
              <a:rPr lang="it-IT" sz="1600" b="1" i="1" u="sng" dirty="0">
                <a:solidFill>
                  <a:schemeClr val="tx1"/>
                </a:solidFill>
                <a:latin typeface="+mj-lt"/>
              </a:rPr>
              <a:t>RIVESTITE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18CD26C9-F929-A7E4-D68E-5F53437FF08B}"/>
              </a:ext>
            </a:extLst>
          </p:cNvPr>
          <p:cNvSpPr txBox="1"/>
          <p:nvPr/>
        </p:nvSpPr>
        <p:spPr>
          <a:xfrm>
            <a:off x="410547" y="377713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u="sng" dirty="0">
                <a:solidFill>
                  <a:schemeClr val="tx1"/>
                </a:solidFill>
                <a:latin typeface="+mj-lt"/>
              </a:rPr>
              <a:t>NF RIVESTITE DI CHITOSANO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C57BDE0E-8F0B-A09C-847A-F2C31266DD47}"/>
              </a:ext>
            </a:extLst>
          </p:cNvPr>
          <p:cNvSpPr txBox="1"/>
          <p:nvPr/>
        </p:nvSpPr>
        <p:spPr>
          <a:xfrm>
            <a:off x="476068" y="4143701"/>
            <a:ext cx="23312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+mn-lt"/>
              </a:rPr>
              <a:t>Il rilascio in terreno non è stato quantificabile 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+mn-lt"/>
              </a:rPr>
              <a:t>Il rilascio in etanolo post-incubazione è coerente con il rilascio nello stesso mezzo delle </a:t>
            </a:r>
            <a:r>
              <a:rPr lang="it-IT" sz="1400" dirty="0" err="1">
                <a:solidFill>
                  <a:srgbClr val="000000"/>
                </a:solidFill>
                <a:latin typeface="+mn-lt"/>
              </a:rPr>
              <a:t>nanofibre</a:t>
            </a:r>
            <a:r>
              <a:rPr lang="it-IT" sz="1400" dirty="0">
                <a:solidFill>
                  <a:srgbClr val="000000"/>
                </a:solidFill>
                <a:latin typeface="+mn-lt"/>
              </a:rPr>
              <a:t> non incubate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0DDC3663-8887-5961-3208-32682E98D6F9}"/>
              </a:ext>
            </a:extLst>
          </p:cNvPr>
          <p:cNvSpPr/>
          <p:nvPr/>
        </p:nvSpPr>
        <p:spPr bwMode="auto">
          <a:xfrm>
            <a:off x="3786805" y="767914"/>
            <a:ext cx="5076056" cy="9144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42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>
            <a:extLst>
              <a:ext uri="{FF2B5EF4-FFF2-40B4-BE49-F238E27FC236}">
                <a16:creationId xmlns:a16="http://schemas.microsoft.com/office/drawing/2014/main" id="{C7899416-29C9-C209-AC25-2503E3A87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115888"/>
            <a:ext cx="7559675" cy="504825"/>
          </a:xfrm>
        </p:spPr>
        <p:txBody>
          <a:bodyPr/>
          <a:lstStyle/>
          <a:p>
            <a:pPr eaLnBrk="1" hangingPunct="1"/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</p:txBody>
      </p:sp>
      <p:sp>
        <p:nvSpPr>
          <p:cNvPr id="6147" name="Segnaposto contenuto 2">
            <a:extLst>
              <a:ext uri="{FF2B5EF4-FFF2-40B4-BE49-F238E27FC236}">
                <a16:creationId xmlns:a16="http://schemas.microsoft.com/office/drawing/2014/main" id="{8ECB266D-E318-51FC-03AA-230FE48B1B8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-23936" y="572417"/>
            <a:ext cx="4235896" cy="3144615"/>
          </a:xfrm>
        </p:spPr>
        <p:txBody>
          <a:bodyPr/>
          <a:lstStyle/>
          <a:p>
            <a:pPr eaLnBrk="1" hangingPunct="1"/>
            <a:r>
              <a:rPr lang="it-IT" altLang="it-IT" sz="1800" dirty="0"/>
              <a:t>Patologia muco-cutanea cronica non infettiva e </a:t>
            </a:r>
            <a:r>
              <a:rPr lang="it-IT" altLang="it-IT" sz="1800" dirty="0" err="1"/>
              <a:t>immunomediata</a:t>
            </a:r>
            <a:r>
              <a:rPr lang="it-IT" altLang="it-IT" sz="1800" dirty="0"/>
              <a:t> ad eziologia sconosciuta;</a:t>
            </a:r>
          </a:p>
          <a:p>
            <a:pPr eaLnBrk="1" hangingPunct="1"/>
            <a:r>
              <a:rPr lang="it-IT" altLang="it-IT" sz="1800" dirty="0"/>
              <a:t>Disordine potenzialmente maligno;</a:t>
            </a:r>
          </a:p>
          <a:p>
            <a:pPr eaLnBrk="1" hangingPunct="1"/>
            <a:r>
              <a:rPr lang="it-IT" altLang="it-IT" sz="1800" dirty="0"/>
              <a:t>Colpisce prevalentemente le donne, in età compresa tra 30-60 anni;</a:t>
            </a:r>
          </a:p>
          <a:p>
            <a:pPr eaLnBrk="1" hangingPunct="1"/>
            <a:r>
              <a:rPr lang="it-IT" altLang="it-IT" sz="1800" dirty="0">
                <a:cs typeface="Times New Roman" panose="02020603050405020304" pitchFamily="18" charset="0"/>
              </a:rPr>
              <a:t>Si presenta in un'ampia gamma di forme cliniche, caratterizzate da lesioni dolorose frequentemente bilaterali e simmetriche al livello di mucosa orale, mucosa e superfici ventrali della lingua e/o gengiva .</a:t>
            </a:r>
          </a:p>
          <a:p>
            <a:pPr eaLnBrk="1" hangingPunct="1"/>
            <a:endParaRPr lang="it-IT" altLang="it-IT" sz="14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0DF531-42BB-BBD7-4BC8-E3979EC47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866" y="4214780"/>
            <a:ext cx="4697182" cy="168219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it-IT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it-IT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 cliniche OLP </a:t>
            </a:r>
          </a:p>
        </p:txBody>
      </p:sp>
      <p:sp>
        <p:nvSpPr>
          <p:cNvPr id="6149" name="Segnaposto data 4">
            <a:extLst>
              <a:ext uri="{FF2B5EF4-FFF2-40B4-BE49-F238E27FC236}">
                <a16:creationId xmlns:a16="http://schemas.microsoft.com/office/drawing/2014/main" id="{ADCA22E9-DBAA-0054-236B-88E61E01E7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547320" y="6146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5402D2-C054-42E8-9619-80964FFA696E}" type="datetime1">
              <a:rPr lang="it-IT" altLang="it-IT" sz="1100"/>
              <a:pPr/>
              <a:t>08/03/2023</a:t>
            </a:fld>
            <a:endParaRPr lang="it-IT" altLang="it-IT" sz="1100" dirty="0"/>
          </a:p>
        </p:txBody>
      </p:sp>
      <p:sp>
        <p:nvSpPr>
          <p:cNvPr id="6150" name="Segnaposto piè di pagina 5">
            <a:extLst>
              <a:ext uri="{FF2B5EF4-FFF2-40B4-BE49-F238E27FC236}">
                <a16:creationId xmlns:a16="http://schemas.microsoft.com/office/drawing/2014/main" id="{0181F516-A35C-1ADE-9BD1-0AA2378A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3329" y="6146800"/>
            <a:ext cx="4244776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100" dirty="0"/>
              <a:t>Giorgia Fratocchi - Progettazione di un modello di mucosa orale per la valutazione di nanocarriers medicati nel trattamento dell’</a:t>
            </a:r>
            <a:r>
              <a:rPr lang="it-IT" altLang="it-IT" sz="1100" dirty="0" err="1"/>
              <a:t>Oral</a:t>
            </a:r>
            <a:r>
              <a:rPr lang="it-IT" altLang="it-IT" sz="1100" dirty="0"/>
              <a:t> Lichen </a:t>
            </a:r>
            <a:r>
              <a:rPr lang="it-IT" altLang="it-IT" sz="1100" dirty="0" err="1"/>
              <a:t>Planus</a:t>
            </a:r>
            <a:endParaRPr lang="it-IT" altLang="it-IT" sz="1100" dirty="0"/>
          </a:p>
        </p:txBody>
      </p:sp>
      <p:sp>
        <p:nvSpPr>
          <p:cNvPr id="6151" name="Segnaposto numero diapositiva 6">
            <a:extLst>
              <a:ext uri="{FF2B5EF4-FFF2-40B4-BE49-F238E27FC236}">
                <a16:creationId xmlns:a16="http://schemas.microsoft.com/office/drawing/2014/main" id="{B209F617-82E2-DAEE-2ACA-0D795E62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100"/>
              <a:t>Pagina </a:t>
            </a:r>
            <a:fld id="{0BEF1318-B626-4CE4-9DA7-CBD2507C0000}" type="slidenum">
              <a:rPr lang="it-IT" altLang="it-IT" sz="1100" smtClean="0"/>
              <a:pPr/>
              <a:t>2</a:t>
            </a:fld>
            <a:endParaRPr lang="it-IT" altLang="it-IT" sz="110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AA9E8FF5-94C8-AC7B-B25D-AB46F68F5DF9}"/>
              </a:ext>
            </a:extLst>
          </p:cNvPr>
          <p:cNvSpPr/>
          <p:nvPr/>
        </p:nvSpPr>
        <p:spPr bwMode="auto">
          <a:xfrm>
            <a:off x="1015509" y="4162357"/>
            <a:ext cx="609600" cy="576263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53" name="Immagine 8">
            <a:extLst>
              <a:ext uri="{FF2B5EF4-FFF2-40B4-BE49-F238E27FC236}">
                <a16:creationId xmlns:a16="http://schemas.microsoft.com/office/drawing/2014/main" id="{EE8A9CF2-C19C-5788-D4E5-2259D4042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02" y="330393"/>
            <a:ext cx="46624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Immagine 9" descr="Immagine che contiene persona, interni, vicino, astice&#10;&#10;Descrizione generata automaticamente">
            <a:extLst>
              <a:ext uri="{FF2B5EF4-FFF2-40B4-BE49-F238E27FC236}">
                <a16:creationId xmlns:a16="http://schemas.microsoft.com/office/drawing/2014/main" id="{5EF8DD86-3077-9A35-7B8D-F0C149303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71" y="1954026"/>
            <a:ext cx="225849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Immagine 10" descr="Immagine che contiene interni, cibo, vicino&#10;&#10;Descrizione generata automaticamente">
            <a:extLst>
              <a:ext uri="{FF2B5EF4-FFF2-40B4-BE49-F238E27FC236}">
                <a16:creationId xmlns:a16="http://schemas.microsoft.com/office/drawing/2014/main" id="{69886817-9F34-1EF0-1ACF-9BA045D7B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44" y="1954026"/>
            <a:ext cx="2344737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4F610D81-86BE-9F4E-8D6E-EB3656EEB268}"/>
              </a:ext>
            </a:extLst>
          </p:cNvPr>
          <p:cNvSpPr/>
          <p:nvPr/>
        </p:nvSpPr>
        <p:spPr bwMode="auto">
          <a:xfrm>
            <a:off x="971600" y="314325"/>
            <a:ext cx="155448" cy="914400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FD4B9E00-B0D1-6D25-C510-FB2645D9A890}"/>
              </a:ext>
            </a:extLst>
          </p:cNvPr>
          <p:cNvSpPr/>
          <p:nvPr/>
        </p:nvSpPr>
        <p:spPr bwMode="auto">
          <a:xfrm rot="10800000">
            <a:off x="2590800" y="4365104"/>
            <a:ext cx="613047" cy="1437620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18E2BC-CF3B-399B-30A4-0FC498545332}"/>
              </a:ext>
            </a:extLst>
          </p:cNvPr>
          <p:cNvSpPr txBox="1"/>
          <p:nvPr/>
        </p:nvSpPr>
        <p:spPr>
          <a:xfrm>
            <a:off x="3079471" y="4365104"/>
            <a:ext cx="2544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Papulare</a:t>
            </a:r>
          </a:p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Reticolare</a:t>
            </a:r>
          </a:p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A placca</a:t>
            </a:r>
          </a:p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Atrofico/Eritematoso </a:t>
            </a:r>
          </a:p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Bolloso/Erosivo </a:t>
            </a:r>
          </a:p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Ulcerativo/Erosivo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0289EE-ADA8-4DC6-6941-E3E39AAF4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585" y="3815178"/>
            <a:ext cx="1448086" cy="212766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5C1C3A1-DAE4-BCB6-2D87-75ED898B5E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5222" y="3763507"/>
            <a:ext cx="2081799" cy="2185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EAB9FC5-5894-09F6-B32B-18E6DBEB6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1" y="1568637"/>
            <a:ext cx="8835716" cy="452278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2BEFF38-3562-5DD6-DDE0-2A2C3B9A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68" y="243074"/>
            <a:ext cx="7886700" cy="1325563"/>
          </a:xfrm>
        </p:spPr>
        <p:txBody>
          <a:bodyPr/>
          <a:lstStyle/>
          <a:p>
            <a:r>
              <a:rPr lang="it-IT" dirty="0"/>
              <a:t>QUANTIFICAZIONE INTRACELLULARE</a:t>
            </a:r>
            <a:br>
              <a:rPr lang="it-IT" dirty="0"/>
            </a:br>
            <a:r>
              <a:rPr lang="it-IT" dirty="0"/>
              <a:t>DI DESAMETASONE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4E361CD-1BA5-5FB0-1E87-89F8772B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2456" y="6140152"/>
            <a:ext cx="1909864" cy="457200"/>
          </a:xfrm>
        </p:spPr>
        <p:txBody>
          <a:bodyPr/>
          <a:lstStyle/>
          <a:p>
            <a:pPr>
              <a:defRPr/>
            </a:pPr>
            <a:fld id="{13C8DC12-75CC-4573-8EBF-82E2F9EB4FE0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7ACE188-5B6D-CCC4-0F57-411DAFE4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288904" cy="457200"/>
          </a:xfrm>
        </p:spPr>
        <p:txBody>
          <a:bodyPr/>
          <a:lstStyle/>
          <a:p>
            <a:pPr>
              <a:defRPr/>
            </a:pPr>
            <a:r>
              <a:rPr lang="it-IT" altLang="it-IT" sz="1100" dirty="0">
                <a:solidFill>
                  <a:schemeClr val="bg1"/>
                </a:solidFill>
              </a:rPr>
              <a:t>Giorgia Fratocchi - Progettazione di un modello di mucosa orale per la valutazione di nanocarriers medicati nel trattamento dell’</a:t>
            </a:r>
            <a:r>
              <a:rPr lang="it-IT" altLang="it-IT" sz="1100" dirty="0" err="1">
                <a:solidFill>
                  <a:schemeClr val="bg1"/>
                </a:solidFill>
              </a:rPr>
              <a:t>Oral</a:t>
            </a:r>
            <a:r>
              <a:rPr lang="it-IT" altLang="it-IT" sz="1100" dirty="0">
                <a:solidFill>
                  <a:schemeClr val="bg1"/>
                </a:solidFill>
              </a:rPr>
              <a:t> Lichen </a:t>
            </a:r>
            <a:r>
              <a:rPr lang="it-IT" altLang="it-IT" sz="1100" dirty="0" err="1">
                <a:solidFill>
                  <a:schemeClr val="bg1"/>
                </a:solidFill>
              </a:rPr>
              <a:t>Planus</a:t>
            </a:r>
            <a:endParaRPr lang="it-IT" altLang="it-IT" sz="1100" dirty="0">
              <a:solidFill>
                <a:schemeClr val="bg1"/>
              </a:solidFill>
            </a:endParaRPr>
          </a:p>
          <a:p>
            <a:pPr>
              <a:defRPr/>
            </a:pPr>
            <a:endParaRPr lang="it-IT" alt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DC45FB4-6C30-28E8-E3CE-39FACB79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150D957-6870-C44E-2A87-E2DA4795CB73}"/>
              </a:ext>
            </a:extLst>
          </p:cNvPr>
          <p:cNvGrpSpPr/>
          <p:nvPr/>
        </p:nvGrpSpPr>
        <p:grpSpPr>
          <a:xfrm>
            <a:off x="6581300" y="331426"/>
            <a:ext cx="2385686" cy="1115086"/>
            <a:chOff x="3027945" y="836315"/>
            <a:chExt cx="1297690" cy="111508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B15B14C9-9E30-85C1-6E7E-22BB1F3DB8F5}"/>
                </a:ext>
              </a:extLst>
            </p:cNvPr>
            <p:cNvSpPr/>
            <p:nvPr/>
          </p:nvSpPr>
          <p:spPr>
            <a:xfrm>
              <a:off x="3027945" y="836315"/>
              <a:ext cx="1297690" cy="1115086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FEF9267D-317E-004D-4FBE-5B7159919C3D}"/>
                </a:ext>
              </a:extLst>
            </p:cNvPr>
            <p:cNvSpPr txBox="1"/>
            <p:nvPr/>
          </p:nvSpPr>
          <p:spPr>
            <a:xfrm>
              <a:off x="3082379" y="890749"/>
              <a:ext cx="1188822" cy="10062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200" kern="1200" dirty="0"/>
                <a:t>La quantità di farmaco osservata all’interno delle cellule era al di sotto del LOQ, ossia non quantizzabile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C6CA82-7591-2435-FAA4-835CE667531A}"/>
              </a:ext>
            </a:extLst>
          </p:cNvPr>
          <p:cNvSpPr txBox="1"/>
          <p:nvPr/>
        </p:nvSpPr>
        <p:spPr>
          <a:xfrm>
            <a:off x="6120638" y="4839307"/>
            <a:ext cx="45906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 err="1">
                <a:solidFill>
                  <a:srgbClr val="090909"/>
                </a:solidFill>
              </a:rPr>
              <a:t>d</a:t>
            </a:r>
            <a:r>
              <a:rPr lang="it-IT" altLang="it-IT" sz="900" b="1" dirty="0" err="1">
                <a:solidFill>
                  <a:srgbClr val="090909"/>
                </a:solidFill>
              </a:rPr>
              <a:t>esametasone</a:t>
            </a:r>
            <a:endParaRPr lang="it-IT" altLang="it-IT" sz="900" b="1" dirty="0">
              <a:solidFill>
                <a:srgbClr val="090909"/>
              </a:solidFill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BFCA300-3C4E-8341-9E9B-1D16AEE92300}"/>
              </a:ext>
            </a:extLst>
          </p:cNvPr>
          <p:cNvCxnSpPr>
            <a:cxnSpLocks/>
          </p:cNvCxnSpPr>
          <p:nvPr/>
        </p:nvCxnSpPr>
        <p:spPr bwMode="auto">
          <a:xfrm flipH="1">
            <a:off x="5868144" y="5073463"/>
            <a:ext cx="287338" cy="215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ACF1275-5164-38FE-6633-06A17F44889E}"/>
              </a:ext>
            </a:extLst>
          </p:cNvPr>
          <p:cNvSpPr txBox="1"/>
          <p:nvPr/>
        </p:nvSpPr>
        <p:spPr>
          <a:xfrm>
            <a:off x="539552" y="1002214"/>
            <a:ext cx="50880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b="1" i="1" u="sng" dirty="0">
                <a:solidFill>
                  <a:schemeClr val="tx1"/>
                </a:solidFill>
                <a:latin typeface="+mj-lt"/>
              </a:rPr>
              <a:t>NF NON RIVESTITE E RIVESTITE DI CHITOSANO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8E7C85-ECFB-E294-8396-6E5841F35104}"/>
              </a:ext>
            </a:extLst>
          </p:cNvPr>
          <p:cNvSpPr txBox="1"/>
          <p:nvPr/>
        </p:nvSpPr>
        <p:spPr>
          <a:xfrm flipH="1">
            <a:off x="5868144" y="2748722"/>
            <a:ext cx="1071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+mn-lt"/>
              </a:rPr>
              <a:t>controllo</a:t>
            </a:r>
          </a:p>
        </p:txBody>
      </p:sp>
    </p:spTree>
    <p:extLst>
      <p:ext uri="{BB962C8B-B14F-4D97-AF65-F5344CB8AC3E}">
        <p14:creationId xmlns:p14="http://schemas.microsoft.com/office/powerpoint/2010/main" val="17191117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63C6BD-F6D4-B2FB-F055-1E8A9ADE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15" y="134334"/>
            <a:ext cx="6084676" cy="1325563"/>
          </a:xfrm>
        </p:spPr>
        <p:txBody>
          <a:bodyPr/>
          <a:lstStyle/>
          <a:p>
            <a:pPr algn="ctr"/>
            <a:r>
              <a:rPr lang="it-IT" dirty="0"/>
              <a:t>NANOPARTICELLE DI PLGA CARICATE CON DESAMETASONE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7370890-5CBA-539B-DCA0-D61BDCBD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46800"/>
            <a:ext cx="1905000" cy="457200"/>
          </a:xfrm>
        </p:spPr>
        <p:txBody>
          <a:bodyPr/>
          <a:lstStyle/>
          <a:p>
            <a:pPr>
              <a:defRPr/>
            </a:pPr>
            <a:fld id="{13C8DC12-75CC-4573-8EBF-82E2F9EB4FE0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848BB1-5B75-FD48-A39E-7F78C79E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199" y="6146800"/>
            <a:ext cx="4216897" cy="457200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</a:rPr>
              <a:t>Giorgia Fratocchi - Progettazione di un modello di mucosa orale per la valutazione di nanocarriers medicati nel trattamento dell’</a:t>
            </a:r>
            <a:r>
              <a:rPr lang="it-IT" altLang="it-IT" sz="1100" dirty="0" err="1">
                <a:solidFill>
                  <a:schemeClr val="bg1"/>
                </a:solidFill>
              </a:rPr>
              <a:t>Oral</a:t>
            </a:r>
            <a:r>
              <a:rPr lang="it-IT" altLang="it-IT" sz="1100" dirty="0">
                <a:solidFill>
                  <a:schemeClr val="bg1"/>
                </a:solidFill>
              </a:rPr>
              <a:t> Lichen </a:t>
            </a:r>
            <a:r>
              <a:rPr lang="it-IT" altLang="it-IT" sz="1100" dirty="0" err="1">
                <a:solidFill>
                  <a:schemeClr val="bg1"/>
                </a:solidFill>
              </a:rPr>
              <a:t>Planus</a:t>
            </a:r>
            <a:endParaRPr lang="it-IT" altLang="it-IT" sz="1100" dirty="0">
              <a:solidFill>
                <a:schemeClr val="bg1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C1F3AC-D59A-3978-327E-FB647C1F6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  <p:pic>
        <p:nvPicPr>
          <p:cNvPr id="20" name="Elemento grafico 19" descr="Coppa con riempimento a tinta unita">
            <a:extLst>
              <a:ext uri="{FF2B5EF4-FFF2-40B4-BE49-F238E27FC236}">
                <a16:creationId xmlns:a16="http://schemas.microsoft.com/office/drawing/2014/main" id="{6C305C57-9098-6D0E-8143-7D6D9D18B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84" y="976185"/>
            <a:ext cx="698376" cy="698376"/>
          </a:xfrm>
          <a:prstGeom prst="rect">
            <a:avLst/>
          </a:prstGeom>
        </p:spPr>
      </p:pic>
      <p:pic>
        <p:nvPicPr>
          <p:cNvPr id="22" name="Elemento grafico 21" descr="Coppa contorno">
            <a:extLst>
              <a:ext uri="{FF2B5EF4-FFF2-40B4-BE49-F238E27FC236}">
                <a16:creationId xmlns:a16="http://schemas.microsoft.com/office/drawing/2014/main" id="{F0289B9F-29FD-A5C8-1F3E-B27AA6A95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760" y="558510"/>
            <a:ext cx="914400" cy="91440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CBE3A36-9DAB-BEB7-1C3D-9995201B36F9}"/>
              </a:ext>
            </a:extLst>
          </p:cNvPr>
          <p:cNvSpPr txBox="1"/>
          <p:nvPr/>
        </p:nvSpPr>
        <p:spPr>
          <a:xfrm>
            <a:off x="1439987" y="943184"/>
            <a:ext cx="588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+mn-lt"/>
              </a:rPr>
              <a:t>Nanoparticelle sintetizzate mediante il metodo della singola emulsione seguita da evaporazione del solvente organico: </a:t>
            </a:r>
            <a:r>
              <a:rPr lang="it-IT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RESA 50%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6C95C48-DC29-3703-881C-E692110959AF}"/>
              </a:ext>
            </a:extLst>
          </p:cNvPr>
          <p:cNvSpPr txBox="1"/>
          <p:nvPr/>
        </p:nvSpPr>
        <p:spPr>
          <a:xfrm>
            <a:off x="539552" y="1628800"/>
            <a:ext cx="652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b="1" i="1" u="sng" dirty="0">
                <a:solidFill>
                  <a:schemeClr val="tx1"/>
                </a:solidFill>
              </a:rPr>
              <a:t>CARATTERIZZAZIONE MORFOLOGICA - DIMENSIONALE (DLS)</a:t>
            </a:r>
          </a:p>
        </p:txBody>
      </p:sp>
      <p:graphicFrame>
        <p:nvGraphicFramePr>
          <p:cNvPr id="28" name="Tabella 28">
            <a:extLst>
              <a:ext uri="{FF2B5EF4-FFF2-40B4-BE49-F238E27FC236}">
                <a16:creationId xmlns:a16="http://schemas.microsoft.com/office/drawing/2014/main" id="{C5547E3B-ADA3-3C6D-92C3-06422D46C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567"/>
              </p:ext>
            </p:extLst>
          </p:nvPr>
        </p:nvGraphicFramePr>
        <p:xfrm>
          <a:off x="718760" y="4719385"/>
          <a:ext cx="3313088" cy="9336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85088">
                  <a:extLst>
                    <a:ext uri="{9D8B030D-6E8A-4147-A177-3AD203B41FA5}">
                      <a16:colId xmlns:a16="http://schemas.microsoft.com/office/drawing/2014/main" val="53431736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277825254"/>
                    </a:ext>
                  </a:extLst>
                </a:gridCol>
              </a:tblGrid>
              <a:tr h="231438"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/>
                        <a:t>Z-</a:t>
                      </a:r>
                      <a:r>
                        <a:rPr lang="it-IT" sz="1200" dirty="0" err="1"/>
                        <a:t>Average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912597"/>
                  </a:ext>
                </a:extLst>
              </a:tr>
              <a:tr h="234588"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 err="1"/>
                        <a:t>Polydispersity</a:t>
                      </a:r>
                      <a:r>
                        <a:rPr lang="it-IT" sz="1200" dirty="0"/>
                        <a:t> Index (PI)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0,132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845598"/>
                  </a:ext>
                </a:extLst>
              </a:tr>
              <a:tr h="384993"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/>
                        <a:t>Peak One </a:t>
                      </a:r>
                      <a:r>
                        <a:rPr lang="it-IT" sz="1200" dirty="0" err="1"/>
                        <a:t>Mean</a:t>
                      </a:r>
                      <a:r>
                        <a:rPr lang="it-IT" sz="1200" dirty="0"/>
                        <a:t> by </a:t>
                      </a:r>
                      <a:r>
                        <a:rPr lang="it-IT" sz="1200" dirty="0" err="1"/>
                        <a:t>Intensity</a:t>
                      </a:r>
                      <a:r>
                        <a:rPr lang="it-IT" sz="1200" dirty="0"/>
                        <a:t>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194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771873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B6BC2B-F9AF-97D1-FD5A-B7426428B450}"/>
              </a:ext>
            </a:extLst>
          </p:cNvPr>
          <p:cNvSpPr txBox="1"/>
          <p:nvPr/>
        </p:nvSpPr>
        <p:spPr>
          <a:xfrm>
            <a:off x="4044058" y="4490177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</a:pPr>
            <a:r>
              <a:rPr lang="it-IT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Norma ISO 13321: </a:t>
            </a:r>
            <a:r>
              <a:rPr lang="it-IT" sz="1400" dirty="0">
                <a:solidFill>
                  <a:srgbClr val="000000"/>
                </a:solidFill>
                <a:latin typeface="+mn-lt"/>
              </a:rPr>
              <a:t>Z-A è il parametro di riferimento nella caratterizzazione morfologica delle </a:t>
            </a:r>
            <a:r>
              <a:rPr lang="it-IT" sz="1400" dirty="0" err="1">
                <a:solidFill>
                  <a:srgbClr val="000000"/>
                </a:solidFill>
                <a:latin typeface="+mn-lt"/>
              </a:rPr>
              <a:t>NPs</a:t>
            </a:r>
            <a:endParaRPr lang="it-IT" sz="1400" dirty="0">
              <a:solidFill>
                <a:srgbClr val="000000"/>
              </a:solidFill>
              <a:latin typeface="+mn-lt"/>
            </a:endParaRPr>
          </a:p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+mn-lt"/>
              </a:rPr>
              <a:t>In base al correlogramma e al valore del </a:t>
            </a:r>
            <a:r>
              <a:rPr lang="it-IT" sz="1400" dirty="0" err="1">
                <a:solidFill>
                  <a:srgbClr val="000000"/>
                </a:solidFill>
                <a:latin typeface="+mn-lt"/>
              </a:rPr>
              <a:t>pdI</a:t>
            </a:r>
            <a:r>
              <a:rPr lang="it-IT" sz="1400" dirty="0">
                <a:solidFill>
                  <a:srgbClr val="000000"/>
                </a:solidFill>
                <a:latin typeface="+mn-lt"/>
              </a:rPr>
              <a:t> (0&lt;</a:t>
            </a:r>
            <a:r>
              <a:rPr lang="it-IT" sz="1400" dirty="0" err="1">
                <a:solidFill>
                  <a:srgbClr val="000000"/>
                </a:solidFill>
                <a:latin typeface="+mn-lt"/>
              </a:rPr>
              <a:t>pdI</a:t>
            </a:r>
            <a:r>
              <a:rPr lang="it-IT" sz="1400" dirty="0">
                <a:solidFill>
                  <a:srgbClr val="000000"/>
                </a:solidFill>
                <a:latin typeface="+mn-lt"/>
              </a:rPr>
              <a:t>&lt;1) le nanoparticelle risultano omogenee e </a:t>
            </a:r>
            <a:r>
              <a:rPr lang="it-IT" sz="1400" dirty="0" err="1">
                <a:solidFill>
                  <a:srgbClr val="000000"/>
                </a:solidFill>
                <a:latin typeface="+mn-lt"/>
              </a:rPr>
              <a:t>uniformamente</a:t>
            </a:r>
            <a:r>
              <a:rPr lang="it-IT" sz="1400" dirty="0">
                <a:solidFill>
                  <a:srgbClr val="000000"/>
                </a:solidFill>
                <a:latin typeface="+mn-lt"/>
              </a:rPr>
              <a:t> distribuite</a:t>
            </a:r>
          </a:p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+mn-lt"/>
              </a:rPr>
              <a:t>Dimensioni ottimali in termini di dimensioni per i nanocarriers impiegati nel drug delivery orale: </a:t>
            </a: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100-300</a:t>
            </a:r>
            <a:r>
              <a:rPr lang="it-IT" sz="1400" i="1" dirty="0">
                <a:solidFill>
                  <a:srgbClr val="000000"/>
                </a:solidFill>
                <a:latin typeface="+mn-lt"/>
              </a:rPr>
              <a:t> nm</a:t>
            </a:r>
          </a:p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+mn-lt"/>
            </a:endParaRPr>
          </a:p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15B19C-4605-45A8-6FE0-6A53BA834D9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20020"/>
            <a:ext cx="2189874" cy="15790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81C8AF8-4827-2CDB-7432-F79118D92079}"/>
              </a:ext>
            </a:extLst>
          </p:cNvPr>
          <p:cNvSpPr/>
          <p:nvPr/>
        </p:nvSpPr>
        <p:spPr bwMode="auto">
          <a:xfrm>
            <a:off x="6480196" y="2313753"/>
            <a:ext cx="2335881" cy="188446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634DA5A-DD80-88DF-6000-7CA17E21BE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4" y="1929457"/>
            <a:ext cx="2511796" cy="265415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20B1E88-8539-5CC6-D21F-EADC1640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49" y="1928906"/>
            <a:ext cx="2807606" cy="256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9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magine 39">
            <a:extLst>
              <a:ext uri="{FF2B5EF4-FFF2-40B4-BE49-F238E27FC236}">
                <a16:creationId xmlns:a16="http://schemas.microsoft.com/office/drawing/2014/main" id="{4B543912-675B-850A-5E98-B185110311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49850" y="2947160"/>
            <a:ext cx="1590242" cy="86597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DDAA49F-40C1-2DE5-355C-2B581FA4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7213"/>
            <a:ext cx="7886700" cy="132556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i="1" u="sng" dirty="0"/>
              <a:t>CARATTERIZZAZIONE MORFOLOGICA (SEM)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CD7A8FF-68CD-496E-C3F8-DFE4FF11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7320" y="6146800"/>
            <a:ext cx="1905000" cy="457200"/>
          </a:xfrm>
        </p:spPr>
        <p:txBody>
          <a:bodyPr/>
          <a:lstStyle/>
          <a:p>
            <a:pPr>
              <a:defRPr/>
            </a:pPr>
            <a:fld id="{13C8DC12-75CC-4573-8EBF-82E2F9EB4FE0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861F09A-BDE8-F831-C4DF-5A75540A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144888" cy="457200"/>
          </a:xfrm>
        </p:spPr>
        <p:txBody>
          <a:bodyPr/>
          <a:lstStyle/>
          <a:p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3C659C-6D0B-B76A-0F6E-11DA3141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  <p:pic>
        <p:nvPicPr>
          <p:cNvPr id="10" name="Immagine 9" descr="Immagine che contiene oggetto da esterni, natura&#10;&#10;Descrizione generata automaticamente">
            <a:extLst>
              <a:ext uri="{FF2B5EF4-FFF2-40B4-BE49-F238E27FC236}">
                <a16:creationId xmlns:a16="http://schemas.microsoft.com/office/drawing/2014/main" id="{717E45ED-744C-46B1-C54A-5E94FE69A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48" y="506019"/>
            <a:ext cx="2834640" cy="225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Immagine che contiene oggetto da esterni, favo, vicino&#10;&#10;Descrizione generata automaticamente">
            <a:extLst>
              <a:ext uri="{FF2B5EF4-FFF2-40B4-BE49-F238E27FC236}">
                <a16:creationId xmlns:a16="http://schemas.microsoft.com/office/drawing/2014/main" id="{078430FC-96F9-DE1D-3815-661B4BD95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7384"/>
            <a:ext cx="2966831" cy="235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351E0A3-1EDB-8618-C44E-F7E0F8AED2A8}"/>
              </a:ext>
            </a:extLst>
          </p:cNvPr>
          <p:cNvSpPr txBox="1"/>
          <p:nvPr/>
        </p:nvSpPr>
        <p:spPr>
          <a:xfrm>
            <a:off x="648072" y="291623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b="1" i="1" u="sng" dirty="0">
                <a:solidFill>
                  <a:schemeClr val="tx1"/>
                </a:solidFill>
                <a:latin typeface="+mj-lt"/>
              </a:rPr>
              <a:t>INGRESSO NANOPARTICELLE IN CELLULA</a:t>
            </a:r>
            <a:endParaRPr lang="it-IT" sz="1600" u="sng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D9D3058-BBD5-BAEF-C327-B67971A91C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4" y="3536985"/>
            <a:ext cx="2662267" cy="212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59B319A-7C84-AB48-8C79-818B72055A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82" y="4226732"/>
            <a:ext cx="2130052" cy="1772657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619EC71-E4EF-1B8A-2DB1-9D38F6D8E2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77813" y="1442299"/>
            <a:ext cx="2030491" cy="153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103810B-B891-95B2-D955-EC9C3949AE51}"/>
              </a:ext>
            </a:extLst>
          </p:cNvPr>
          <p:cNvSpPr txBox="1"/>
          <p:nvPr/>
        </p:nvSpPr>
        <p:spPr>
          <a:xfrm>
            <a:off x="7268693" y="1445820"/>
            <a:ext cx="18753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Nanoparticelle sferiche, omogenee e </a:t>
            </a:r>
          </a:p>
          <a:p>
            <a:r>
              <a:rPr lang="it-IT" sz="105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389D474-5E20-DEB4-1F9F-BB57FC1C4F4C}"/>
              </a:ext>
            </a:extLst>
          </p:cNvPr>
          <p:cNvSpPr txBox="1"/>
          <p:nvPr/>
        </p:nvSpPr>
        <p:spPr>
          <a:xfrm>
            <a:off x="4914519" y="2985544"/>
            <a:ext cx="281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/>
                </a:solidFill>
              </a:rPr>
              <a:t>Test condotto sfruttando la </a:t>
            </a:r>
            <a:br>
              <a:rPr lang="it-IT" sz="1200" dirty="0">
                <a:solidFill>
                  <a:schemeClr val="tx1"/>
                </a:solidFill>
              </a:rPr>
            </a:br>
            <a:r>
              <a:rPr lang="it-IT" sz="1200" dirty="0">
                <a:solidFill>
                  <a:schemeClr val="tx1"/>
                </a:solidFill>
              </a:rPr>
              <a:t>fluorescenza della cumarina. </a:t>
            </a:r>
          </a:p>
          <a:p>
            <a:r>
              <a:rPr lang="it-IT" sz="1200" dirty="0">
                <a:solidFill>
                  <a:schemeClr val="tx1"/>
                </a:solidFill>
              </a:rPr>
              <a:t>Le cellule sono state osservate al </a:t>
            </a:r>
            <a:br>
              <a:rPr lang="it-IT" sz="1200" dirty="0">
                <a:solidFill>
                  <a:schemeClr val="tx1"/>
                </a:solidFill>
              </a:rPr>
            </a:br>
            <a:r>
              <a:rPr lang="it-IT" sz="1200" dirty="0">
                <a:solidFill>
                  <a:schemeClr val="tx1"/>
                </a:solidFill>
              </a:rPr>
              <a:t>microscopio ottico a fluorescenza. </a:t>
            </a:r>
          </a:p>
        </p:txBody>
      </p:sp>
      <p:pic>
        <p:nvPicPr>
          <p:cNvPr id="29" name="Grafik 48" descr="Microscope">
            <a:extLst>
              <a:ext uri="{FF2B5EF4-FFF2-40B4-BE49-F238E27FC236}">
                <a16:creationId xmlns:a16="http://schemas.microsoft.com/office/drawing/2014/main" id="{E95F52F8-0A12-3BF0-DC44-D7845E8ACB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3126" y="2929041"/>
            <a:ext cx="884093" cy="884093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151A4D1F-3BAD-6DFB-D5D5-FA3969EA337B}"/>
              </a:ext>
            </a:extLst>
          </p:cNvPr>
          <p:cNvSpPr/>
          <p:nvPr/>
        </p:nvSpPr>
        <p:spPr bwMode="auto">
          <a:xfrm>
            <a:off x="4231581" y="2910776"/>
            <a:ext cx="4608511" cy="10514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E185CFF3-460E-2513-DDE5-EB6A31EAEC56}"/>
              </a:ext>
            </a:extLst>
          </p:cNvPr>
          <p:cNvSpPr/>
          <p:nvPr/>
        </p:nvSpPr>
        <p:spPr bwMode="auto">
          <a:xfrm>
            <a:off x="2123728" y="4304384"/>
            <a:ext cx="504056" cy="47857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385F8BFB-6E96-4B6C-5C7C-489BF98AF053}"/>
              </a:ext>
            </a:extLst>
          </p:cNvPr>
          <p:cNvCxnSpPr>
            <a:cxnSpLocks/>
            <a:endCxn id="20" idx="3"/>
          </p:cNvCxnSpPr>
          <p:nvPr/>
        </p:nvCxnSpPr>
        <p:spPr bwMode="auto">
          <a:xfrm>
            <a:off x="2375950" y="4803820"/>
            <a:ext cx="1678571" cy="935969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E6B1A573-50E4-1BF4-B44B-3253AF425A0C}"/>
              </a:ext>
            </a:extLst>
          </p:cNvPr>
          <p:cNvCxnSpPr>
            <a:cxnSpLocks/>
            <a:stCxn id="31" idx="0"/>
            <a:endCxn id="20" idx="0"/>
          </p:cNvCxnSpPr>
          <p:nvPr/>
        </p:nvCxnSpPr>
        <p:spPr bwMode="auto">
          <a:xfrm flipV="1">
            <a:off x="2375756" y="4226732"/>
            <a:ext cx="2431852" cy="7765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EF3E90A-ABF9-3AAD-C22F-2C879941BFA1}"/>
              </a:ext>
            </a:extLst>
          </p:cNvPr>
          <p:cNvSpPr txBox="1"/>
          <p:nvPr/>
        </p:nvSpPr>
        <p:spPr>
          <a:xfrm>
            <a:off x="6427290" y="4363565"/>
            <a:ext cx="25907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Le cellule utilizzate per il test sono </a:t>
            </a:r>
            <a:r>
              <a:rPr lang="it-IT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fibroblasti isolati da biopsie di paziente</a:t>
            </a:r>
          </a:p>
          <a:p>
            <a:pPr>
              <a:buClr>
                <a:srgbClr val="822433"/>
              </a:buClr>
            </a:pPr>
            <a:endParaRPr lang="it-IT" sz="1400" dirty="0">
              <a:solidFill>
                <a:srgbClr val="000000"/>
              </a:solidFill>
            </a:endParaRPr>
          </a:p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Le nanoparticelle risultano </a:t>
            </a:r>
            <a:r>
              <a:rPr lang="it-IT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efficacemente internalizzate all’interno delle cellule</a:t>
            </a:r>
          </a:p>
        </p:txBody>
      </p:sp>
      <p:pic>
        <p:nvPicPr>
          <p:cNvPr id="45" name="Elemento grafico 44" descr="Freccia: rotazione a destra con riempimento a tinta unita">
            <a:extLst>
              <a:ext uri="{FF2B5EF4-FFF2-40B4-BE49-F238E27FC236}">
                <a16:creationId xmlns:a16="http://schemas.microsoft.com/office/drawing/2014/main" id="{3C484101-AC7A-FF38-88C5-0A03700B59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085886">
            <a:off x="5694842" y="3969909"/>
            <a:ext cx="891224" cy="891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5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0" grpId="0" animBg="1"/>
      <p:bldP spid="31" grpId="0" animBg="1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0ECE70-AC33-FCEF-16F9-3CEBA7D4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i="1" u="sng" dirty="0"/>
              <a:t>CITOTOSSICITÀ (MTT) 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2343D6B-EC97-7AD7-F250-6C8A2BC8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31871"/>
            <a:ext cx="1905000" cy="457200"/>
          </a:xfrm>
        </p:spPr>
        <p:txBody>
          <a:bodyPr/>
          <a:lstStyle/>
          <a:p>
            <a:pPr>
              <a:defRPr/>
            </a:pPr>
            <a:fld id="{13C8DC12-75CC-4573-8EBF-82E2F9EB4FE0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992C89-A1F1-9ED7-A251-D30E31A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199" y="6146800"/>
            <a:ext cx="4216897" cy="457200"/>
          </a:xfrm>
        </p:spPr>
        <p:txBody>
          <a:bodyPr/>
          <a:lstStyle/>
          <a:p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271F395-A688-2CB1-D82C-9E83DD17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40DC7C4-6EFD-285C-9F2A-13A69084B8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8" y="612395"/>
            <a:ext cx="3248000" cy="2816605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8A47B7EC-C839-9D32-AE31-42F9A9949490}"/>
              </a:ext>
            </a:extLst>
          </p:cNvPr>
          <p:cNvSpPr/>
          <p:nvPr/>
        </p:nvSpPr>
        <p:spPr bwMode="auto">
          <a:xfrm>
            <a:off x="4364901" y="1556792"/>
            <a:ext cx="714637" cy="4572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8217E5D-AD51-9AC9-B9AD-8A2F5A5B1F13}"/>
              </a:ext>
            </a:extLst>
          </p:cNvPr>
          <p:cNvSpPr txBox="1"/>
          <p:nvPr/>
        </p:nvSpPr>
        <p:spPr>
          <a:xfrm>
            <a:off x="5160471" y="1344578"/>
            <a:ext cx="36724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</a:rPr>
              <a:t>Il test di MTT è stato condotto su </a:t>
            </a:r>
            <a:r>
              <a:rPr lang="it-IT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fibroblasti isolati da biopsie di paziente</a:t>
            </a:r>
            <a:br>
              <a:rPr lang="it-IT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tutti i campioni non è stato riscontrato alcun effetto tossico. 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C6276F8-A969-69E3-9F48-EA431D29F2BA}"/>
              </a:ext>
            </a:extLst>
          </p:cNvPr>
          <p:cNvSpPr txBox="1"/>
          <p:nvPr/>
        </p:nvSpPr>
        <p:spPr>
          <a:xfrm>
            <a:off x="891004" y="3348281"/>
            <a:ext cx="69213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b="1" i="1" u="sng" dirty="0">
                <a:solidFill>
                  <a:schemeClr val="tx1"/>
                </a:solidFill>
              </a:rPr>
              <a:t>PROVE DI CARICO E DI RILASCIO DELLE NANOPARTICELLE IN ETANOLO</a:t>
            </a:r>
            <a:endParaRPr lang="it-IT" sz="1050" dirty="0"/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E3791616-3825-36D7-8468-91C071C34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778249"/>
              </p:ext>
            </p:extLst>
          </p:nvPr>
        </p:nvGraphicFramePr>
        <p:xfrm>
          <a:off x="1403648" y="3769479"/>
          <a:ext cx="4488160" cy="225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0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wipe dir="d"/>
      </p:transition>
    </mc:Choice>
    <mc:Fallback xmlns="">
      <p:transition spd="slow">
        <p:wipe dir="d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4686C-289A-D41A-7CF8-3C240147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1325563"/>
          </a:xfrm>
        </p:spPr>
        <p:txBody>
          <a:bodyPr/>
          <a:lstStyle/>
          <a:p>
            <a:r>
              <a:rPr lang="it-IT" dirty="0"/>
              <a:t>QUANTIFICAZIONE INTRACELLULARE </a:t>
            </a:r>
            <a:br>
              <a:rPr lang="it-IT" dirty="0"/>
            </a:br>
            <a:r>
              <a:rPr lang="it-IT" dirty="0"/>
              <a:t>DI DESAMETASONE 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B27BA7C-7954-9C53-064D-D90D70CB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46800"/>
            <a:ext cx="1905000" cy="457200"/>
          </a:xfrm>
        </p:spPr>
        <p:txBody>
          <a:bodyPr/>
          <a:lstStyle/>
          <a:p>
            <a:pPr>
              <a:defRPr/>
            </a:pPr>
            <a:fld id="{13C8DC12-75CC-4573-8EBF-82E2F9EB4FE0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FFB65B6-04E7-33CA-4641-C3E19744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288904" cy="45720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Giorgia Fratocchi – Progettazione di un modello di mucosa orale per la veicolazione di </a:t>
            </a:r>
            <a:r>
              <a:rPr lang="it-IT" altLang="it-IT" dirty="0" err="1"/>
              <a:t>nanocarriers</a:t>
            </a:r>
            <a:r>
              <a:rPr lang="it-IT" altLang="it-IT" dirty="0"/>
              <a:t>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r>
              <a:rPr lang="it-IT" altLang="it-IT" dirty="0"/>
              <a:t> 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BF682EC-4382-7A65-5604-0F6EBB12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48C1F8D-5356-4EBD-8C72-6D6DEBAE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96752"/>
            <a:ext cx="7886700" cy="475222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E697BC-9533-CE5C-A70D-D58F72208519}"/>
              </a:ext>
            </a:extLst>
          </p:cNvPr>
          <p:cNvSpPr txBox="1"/>
          <p:nvPr/>
        </p:nvSpPr>
        <p:spPr>
          <a:xfrm>
            <a:off x="5725228" y="2669287"/>
            <a:ext cx="6783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</a:rPr>
              <a:t>controllo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CFAE5C-9D42-7E23-C3AF-4BEE8A08FFCC}"/>
              </a:ext>
            </a:extLst>
          </p:cNvPr>
          <p:cNvSpPr txBox="1"/>
          <p:nvPr/>
        </p:nvSpPr>
        <p:spPr>
          <a:xfrm>
            <a:off x="5725228" y="4321696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000000"/>
                </a:solidFill>
              </a:rPr>
              <a:t>desametasone</a:t>
            </a:r>
            <a:endParaRPr lang="it-IT" b="1" dirty="0">
              <a:solidFill>
                <a:srgbClr val="000000"/>
              </a:solidFill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9C3138C-85A8-86B9-0A54-9B4282D3C26C}"/>
              </a:ext>
            </a:extLst>
          </p:cNvPr>
          <p:cNvCxnSpPr/>
          <p:nvPr/>
        </p:nvCxnSpPr>
        <p:spPr bwMode="auto">
          <a:xfrm flipH="1">
            <a:off x="5076056" y="4437112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8CDFD920-CB56-3AAF-3F8C-A753D09FC641}"/>
              </a:ext>
            </a:extLst>
          </p:cNvPr>
          <p:cNvGrpSpPr/>
          <p:nvPr/>
        </p:nvGrpSpPr>
        <p:grpSpPr>
          <a:xfrm>
            <a:off x="6403619" y="188640"/>
            <a:ext cx="2560870" cy="1059070"/>
            <a:chOff x="3027945" y="836315"/>
            <a:chExt cx="1297690" cy="111508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</p:grpSpPr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9767DA46-FAAB-A7F8-FC4C-13FC38E698EF}"/>
                </a:ext>
              </a:extLst>
            </p:cNvPr>
            <p:cNvSpPr/>
            <p:nvPr/>
          </p:nvSpPr>
          <p:spPr>
            <a:xfrm>
              <a:off x="3027945" y="836315"/>
              <a:ext cx="1297690" cy="1115086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162DBAA-866B-F9BA-CD6A-7529362A19A6}"/>
                </a:ext>
              </a:extLst>
            </p:cNvPr>
            <p:cNvSpPr txBox="1"/>
            <p:nvPr/>
          </p:nvSpPr>
          <p:spPr>
            <a:xfrm>
              <a:off x="3082379" y="890749"/>
              <a:ext cx="1188822" cy="10062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200" kern="1200" dirty="0"/>
                <a:t>La quantità di farmaco osservata all’interno delle cellule, era al di sopra del LOQ, ossia quantizzabile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0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F2308B07-C217-F7B9-B77F-A96EC28171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739245"/>
              </p:ext>
            </p:extLst>
          </p:nvPr>
        </p:nvGraphicFramePr>
        <p:xfrm>
          <a:off x="822674" y="726008"/>
          <a:ext cx="3868737" cy="373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65EA800-523B-44CC-074D-85DF3A05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46800"/>
            <a:ext cx="1905000" cy="457200"/>
          </a:xfrm>
        </p:spPr>
        <p:txBody>
          <a:bodyPr/>
          <a:lstStyle/>
          <a:p>
            <a:pPr>
              <a:defRPr/>
            </a:pPr>
            <a:fld id="{13C8DC12-75CC-4573-8EBF-82E2F9EB4FE0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FBC2116-35BD-C4C4-16BC-217416F6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216896" cy="457200"/>
          </a:xfrm>
        </p:spPr>
        <p:txBody>
          <a:bodyPr/>
          <a:lstStyle/>
          <a:p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39EE232-FD94-F380-8207-6E94892A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129208DA-7564-F06A-0A90-0199023D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9221"/>
            <a:ext cx="7997798" cy="1325563"/>
          </a:xfrm>
        </p:spPr>
        <p:txBody>
          <a:bodyPr/>
          <a:lstStyle/>
          <a:p>
            <a:pPr algn="ctr"/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CRESCITA CELLULARE SU SCAFFOLD 3D IN PLA: PROVE PROPEDEUTICHE ALL’UTILIZZO DEL BIOREATTORE</a:t>
            </a:r>
            <a:endParaRPr lang="it-IT" sz="32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11384D0-996E-5F61-8A31-AB47F303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8784" r="1428" b="6291"/>
          <a:stretch>
            <a:fillRect/>
          </a:stretch>
        </p:blipFill>
        <p:spPr bwMode="auto">
          <a:xfrm>
            <a:off x="6261192" y="1020089"/>
            <a:ext cx="2197008" cy="2120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C44B96F-4875-5839-4AFB-43CAF4EFCBF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70" y="3119503"/>
            <a:ext cx="3182094" cy="31178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FED4F80-D901-7A73-F323-8C0E8BD89C1E}"/>
              </a:ext>
            </a:extLst>
          </p:cNvPr>
          <p:cNvSpPr txBox="1"/>
          <p:nvPr/>
        </p:nvSpPr>
        <p:spPr>
          <a:xfrm flipH="1">
            <a:off x="18458" y="4552195"/>
            <a:ext cx="55801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Il test MTT è stato effettuato in statica su diverse concentrazioni cellulari (</a:t>
            </a:r>
            <a:r>
              <a:rPr lang="it-IT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</a:rPr>
              <a:t>10000, 25000 e 50000) </a:t>
            </a:r>
            <a:r>
              <a:rPr lang="it-IT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 diversi lassi di tempo, precisamente per 7, 14 e 21 giorni.</a:t>
            </a:r>
            <a:endParaRPr lang="it-IT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Attraverso tale test è emerso che gli scaffolds di PLA </a:t>
            </a:r>
            <a:r>
              <a:rPr lang="it-IT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risultano essere citotossici per le cellule. 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8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4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FE5D2-ED6E-8273-18CA-7F8D46F5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BIOREATTORE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EA4546-084D-1353-CA4F-5AD51CB6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46800"/>
            <a:ext cx="1905000" cy="457200"/>
          </a:xfrm>
        </p:spPr>
        <p:txBody>
          <a:bodyPr/>
          <a:lstStyle/>
          <a:p>
            <a:pPr>
              <a:defRPr/>
            </a:pPr>
            <a:fld id="{13C8DC12-75CC-4573-8EBF-82E2F9EB4FE0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A0538E-EBEA-D9F6-AF8A-AA3BDE64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216896" cy="457200"/>
          </a:xfrm>
        </p:spPr>
        <p:txBody>
          <a:bodyPr/>
          <a:lstStyle/>
          <a:p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957A51-3A10-687B-136B-9775A080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id="{7BC4E250-F503-44B4-6C64-D808530BF5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617075"/>
              </p:ext>
            </p:extLst>
          </p:nvPr>
        </p:nvGraphicFramePr>
        <p:xfrm>
          <a:off x="778768" y="961348"/>
          <a:ext cx="3336032" cy="226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Immagine 3" descr="Immagine che contiene interni, articoli&#10;&#10;Descrizione generata automaticamente">
            <a:extLst>
              <a:ext uri="{FF2B5EF4-FFF2-40B4-BE49-F238E27FC236}">
                <a16:creationId xmlns:a16="http://schemas.microsoft.com/office/drawing/2014/main" id="{8A4F301E-9D2D-323F-3D48-F9481B91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r="1382" b="9462"/>
          <a:stretch>
            <a:fillRect/>
          </a:stretch>
        </p:blipFill>
        <p:spPr bwMode="auto">
          <a:xfrm>
            <a:off x="4587551" y="500718"/>
            <a:ext cx="3649842" cy="2696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magine 2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0675814-9314-2BC3-6F0B-EB51B61C29D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9"/>
          <a:stretch>
            <a:fillRect/>
          </a:stretch>
        </p:blipFill>
        <p:spPr bwMode="auto">
          <a:xfrm>
            <a:off x="667176" y="3607340"/>
            <a:ext cx="4641166" cy="22078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A83A538-1073-7210-C5FB-2B9A626D89EE}"/>
              </a:ext>
            </a:extLst>
          </p:cNvPr>
          <p:cNvSpPr txBox="1"/>
          <p:nvPr/>
        </p:nvSpPr>
        <p:spPr>
          <a:xfrm>
            <a:off x="5436096" y="3607340"/>
            <a:ext cx="336267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tx1"/>
                </a:solidFill>
                <a:latin typeface="+mj-lt"/>
              </a:rPr>
              <a:t>Set up impostato:</a:t>
            </a:r>
          </a:p>
          <a:p>
            <a:pPr marL="285750" indent="-285750">
              <a:buClr>
                <a:srgbClr val="822433"/>
              </a:buClr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70102"/>
                </a:solidFill>
                <a:latin typeface="+mj-lt"/>
              </a:rPr>
              <a:t>Flusso bottom-up: irrorazione costante</a:t>
            </a:r>
          </a:p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rgbClr val="070102"/>
              </a:solidFill>
              <a:latin typeface="+mj-lt"/>
            </a:endParaRPr>
          </a:p>
          <a:p>
            <a:pPr marL="285750" indent="-285750">
              <a:buClr>
                <a:srgbClr val="822433"/>
              </a:buClr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70102"/>
                </a:solidFill>
                <a:latin typeface="+mj-lt"/>
              </a:rPr>
              <a:t>Portata di </a:t>
            </a:r>
            <a:r>
              <a:rPr lang="it-IT" sz="1400" dirty="0">
                <a:solidFill>
                  <a:srgbClr val="0701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100</a:t>
            </a:r>
            <a:r>
              <a:rPr lang="it-IT" sz="1400" dirty="0">
                <a:solidFill>
                  <a:srgbClr val="070102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701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𝜇L/min </a:t>
            </a:r>
            <a:r>
              <a:rPr lang="it-IT" sz="1400" dirty="0">
                <a:solidFill>
                  <a:srgbClr val="070102"/>
                </a:solidFill>
                <a:latin typeface="+mj-lt"/>
              </a:rPr>
              <a:t>per adesione cellulare</a:t>
            </a:r>
          </a:p>
          <a:p>
            <a:pPr marL="171450" indent="-171450">
              <a:buClr>
                <a:srgbClr val="822433"/>
              </a:buClr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rgbClr val="070102"/>
              </a:solidFill>
              <a:latin typeface="+mj-lt"/>
            </a:endParaRPr>
          </a:p>
          <a:p>
            <a:pPr marL="285750" indent="-285750">
              <a:buClr>
                <a:srgbClr val="822433"/>
              </a:buClr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70102"/>
                </a:solidFill>
                <a:latin typeface="+mj-lt"/>
              </a:rPr>
              <a:t>Portata di </a:t>
            </a:r>
            <a:r>
              <a:rPr lang="it-IT" sz="1400" dirty="0">
                <a:solidFill>
                  <a:srgbClr val="0701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400</a:t>
            </a:r>
            <a:r>
              <a:rPr lang="it-IT" sz="1400" dirty="0">
                <a:solidFill>
                  <a:srgbClr val="070102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701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𝜇L/min </a:t>
            </a:r>
            <a:r>
              <a:rPr lang="it-IT" sz="1400" dirty="0">
                <a:solidFill>
                  <a:srgbClr val="070102"/>
                </a:solidFill>
                <a:latin typeface="+mj-lt"/>
              </a:rPr>
              <a:t>per imitare flusso salivare</a:t>
            </a:r>
          </a:p>
        </p:txBody>
      </p:sp>
    </p:spTree>
    <p:extLst>
      <p:ext uri="{BB962C8B-B14F-4D97-AF65-F5344CB8AC3E}">
        <p14:creationId xmlns:p14="http://schemas.microsoft.com/office/powerpoint/2010/main" val="5338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829C1C-79F8-253A-157B-0C08544A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" y="421436"/>
            <a:ext cx="7886700" cy="3995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i="1" dirty="0"/>
              <a:t>TEST DI CRESCITA CELLULARE IN BIOREATTORE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798884A-1759-3302-4AB3-209C585C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46800"/>
            <a:ext cx="1905000" cy="457200"/>
          </a:xfrm>
        </p:spPr>
        <p:txBody>
          <a:bodyPr/>
          <a:lstStyle/>
          <a:p>
            <a:pPr>
              <a:defRPr/>
            </a:pPr>
            <a:fld id="{13C8DC12-75CC-4573-8EBF-82E2F9EB4FE0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76C965-A3A5-7746-387C-D6DAF543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288904" cy="457200"/>
          </a:xfrm>
        </p:spPr>
        <p:txBody>
          <a:bodyPr/>
          <a:lstStyle/>
          <a:p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8F9D9C2-BD7D-36D2-1CCB-935FD8C4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F521CD5-1E74-AB00-3AD9-1E651DBB799E}"/>
              </a:ext>
            </a:extLst>
          </p:cNvPr>
          <p:cNvSpPr txBox="1"/>
          <p:nvPr/>
        </p:nvSpPr>
        <p:spPr>
          <a:xfrm>
            <a:off x="741775" y="3750323"/>
            <a:ext cx="5256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i="1" dirty="0">
                <a:solidFill>
                  <a:schemeClr val="tx1"/>
                </a:solidFill>
              </a:rPr>
              <a:t>TEST DI RILASCIO CELLULARE IN BIOREATTORE: </a:t>
            </a:r>
            <a:r>
              <a:rPr lang="it-IT" sz="1600" b="1" i="1" u="sng" dirty="0">
                <a:solidFill>
                  <a:schemeClr val="tx1"/>
                </a:solidFill>
              </a:rPr>
              <a:t>CONDIZIONI DI RICIRCOLO</a:t>
            </a:r>
            <a:r>
              <a:rPr lang="it-IT" sz="1600" b="1" i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AB6A61DA-B2CB-8A4E-6E98-4065E68C1CC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41089425"/>
              </p:ext>
            </p:extLst>
          </p:nvPr>
        </p:nvGraphicFramePr>
        <p:xfrm>
          <a:off x="803833" y="764704"/>
          <a:ext cx="7185298" cy="13689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51468">
                  <a:extLst>
                    <a:ext uri="{9D8B030D-6E8A-4147-A177-3AD203B41FA5}">
                      <a16:colId xmlns:a16="http://schemas.microsoft.com/office/drawing/2014/main" val="789511666"/>
                    </a:ext>
                  </a:extLst>
                </a:gridCol>
                <a:gridCol w="3733830">
                  <a:extLst>
                    <a:ext uri="{9D8B030D-6E8A-4147-A177-3AD203B41FA5}">
                      <a16:colId xmlns:a16="http://schemas.microsoft.com/office/drawing/2014/main" val="1758613088"/>
                    </a:ext>
                  </a:extLst>
                </a:gridCol>
              </a:tblGrid>
              <a:tr h="300652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SCAFFOLD SUPERIORE SENZA CELLULE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SCAFFOLD SUPERIORE CON CELLULE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6919"/>
                  </a:ext>
                </a:extLst>
              </a:tr>
              <a:tr h="34609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000000"/>
                          </a:solidFill>
                        </a:rPr>
                        <a:t>0,146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000000"/>
                          </a:solidFill>
                        </a:rPr>
                        <a:t>1,625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C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989425"/>
                  </a:ext>
                </a:extLst>
              </a:tr>
              <a:tr h="37616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SCAFFOLD SUPERIORE CON CELLULE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SCAFFOLD INFERIORE SENZA CELLULE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174877"/>
                  </a:ext>
                </a:extLst>
              </a:tr>
              <a:tr h="34609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000000"/>
                          </a:solidFill>
                        </a:rPr>
                        <a:t>1,411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C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000000"/>
                          </a:solidFill>
                        </a:rPr>
                        <a:t>0,130</a:t>
                      </a:r>
                      <a:endParaRPr lang="it-IT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0501"/>
                  </a:ext>
                </a:extLst>
              </a:tr>
            </a:tbl>
          </a:graphicData>
        </a:graphic>
      </p:graphicFrame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AC7D6F86-F457-0BA6-5E2E-61F593888558}"/>
              </a:ext>
            </a:extLst>
          </p:cNvPr>
          <p:cNvSpPr/>
          <p:nvPr/>
        </p:nvSpPr>
        <p:spPr bwMode="auto">
          <a:xfrm>
            <a:off x="803833" y="2402723"/>
            <a:ext cx="261620" cy="19837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2B443F0-23E1-5CDB-0D78-AB335D25CC71}"/>
              </a:ext>
            </a:extLst>
          </p:cNvPr>
          <p:cNvSpPr txBox="1"/>
          <p:nvPr/>
        </p:nvSpPr>
        <p:spPr>
          <a:xfrm>
            <a:off x="1220728" y="2239990"/>
            <a:ext cx="385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test, condotto su fibroblasti isolati da biopsie di pazienti, ha confermato la crescita cellulare in condizioni di dinamicità </a:t>
            </a:r>
            <a:br>
              <a:rPr lang="it-IT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DD354F2-2C6C-8EA3-DCFA-2606E20D3EA5}"/>
              </a:ext>
            </a:extLst>
          </p:cNvPr>
          <p:cNvSpPr/>
          <p:nvPr/>
        </p:nvSpPr>
        <p:spPr bwMode="auto">
          <a:xfrm>
            <a:off x="805415" y="3050508"/>
            <a:ext cx="261620" cy="19837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D8844B1-ADEA-5B4B-4A2F-1EFDAE6E8E58}"/>
              </a:ext>
            </a:extLst>
          </p:cNvPr>
          <p:cNvSpPr txBox="1"/>
          <p:nvPr/>
        </p:nvSpPr>
        <p:spPr>
          <a:xfrm>
            <a:off x="1219200" y="2772736"/>
            <a:ext cx="4561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test ha confermato il mancato passaggio di cellule da uno scaffold all’altro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BBA9B19-FAF3-A6E7-5700-42C9EDB09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95747"/>
            <a:ext cx="2621877" cy="152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7B5EEB9F-9C6F-21DF-E167-A7D6D316D7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620335"/>
              </p:ext>
            </p:extLst>
          </p:nvPr>
        </p:nvGraphicFramePr>
        <p:xfrm>
          <a:off x="948052" y="3856083"/>
          <a:ext cx="5438348" cy="2097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Immagine 22">
            <a:extLst>
              <a:ext uri="{FF2B5EF4-FFF2-40B4-BE49-F238E27FC236}">
                <a16:creationId xmlns:a16="http://schemas.microsoft.com/office/drawing/2014/main" id="{A4103B7F-41B6-1337-7430-756637AEC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4257" y="3935536"/>
            <a:ext cx="2334331" cy="2141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46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0C1EF0-EEFC-643F-D35F-77DBB969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2" y="365706"/>
            <a:ext cx="7559675" cy="504825"/>
          </a:xfrm>
        </p:spPr>
        <p:txBody>
          <a:bodyPr wrap="square" anchor="t">
            <a:norm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 E PROSPETTIVE FUTURE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7F73D2-79D5-6EBD-9390-B6D5B66EA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96752"/>
            <a:ext cx="7632847" cy="4114800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Ottimizzazione dei nanocarriers impiegati nel drug delivery orale, sfruttando le proprietà di entrambi i nanovettori, in modo da poter veicolare una quantità maggiore di farmaco</a:t>
            </a:r>
            <a:b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Caratterizzazione del potenziale mucoadesivo dei nanocarrier, amplificato dalla presenza di chitosano </a:t>
            </a:r>
            <a:b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Ottimizzazione del modello di mucosa orale, sia mediante  sovrapposizione di monostrati tridimensionali di cheratinociti su fibroblasti sia mediante impostazioni di non ricircolo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5E9E5E-1091-AEEE-2DF4-DEF3FDF1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46800"/>
            <a:ext cx="19050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3C8DC12-75CC-4573-8EBF-82E2F9EB4FE0}" type="datetime1">
              <a:rPr lang="it-IT" altLang="it-IT" smtClean="0"/>
              <a:pPr>
                <a:spcAft>
                  <a:spcPts val="600"/>
                </a:spcAft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5FE17DA-58F8-1D58-F653-5314F294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144888" cy="457200"/>
          </a:xfrm>
        </p:spPr>
        <p:txBody>
          <a:bodyPr wrap="square" anchor="t">
            <a:noAutofit/>
          </a:bodyPr>
          <a:lstStyle/>
          <a:p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1FD0FE3-D2C8-B1D9-76ED-A65B9CB5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46800"/>
            <a:ext cx="19050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spcAft>
                  <a:spcPts val="600"/>
                </a:spcAft>
                <a:defRPr/>
              </a:pPr>
              <a:t>28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71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1F9829-B371-3F71-D598-80883300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719" y="2683745"/>
            <a:ext cx="7886700" cy="1325563"/>
          </a:xfrm>
        </p:spPr>
        <p:txBody>
          <a:bodyPr/>
          <a:lstStyle/>
          <a:p>
            <a:r>
              <a:rPr lang="it-IT" dirty="0"/>
              <a:t>RINGRAZIAMENTI</a:t>
            </a:r>
            <a:br>
              <a:rPr lang="it-IT" dirty="0"/>
            </a:br>
            <a:endParaRPr lang="it-IT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D54BA10-048D-1D2E-764F-5566668E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46800"/>
            <a:ext cx="1905000" cy="457200"/>
          </a:xfrm>
        </p:spPr>
        <p:txBody>
          <a:bodyPr/>
          <a:lstStyle/>
          <a:p>
            <a:pPr>
              <a:defRPr/>
            </a:pPr>
            <a:fld id="{13C8DC12-75CC-4573-8EBF-82E2F9EB4FE0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F4FF5EC-C76C-4584-23AB-80559FB1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199" y="6146800"/>
            <a:ext cx="4170279" cy="457200"/>
          </a:xfrm>
        </p:spPr>
        <p:txBody>
          <a:bodyPr/>
          <a:lstStyle/>
          <a:p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FF82825-6C61-4D15-0DEE-EBDA1C48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73E85092-8EEE-4579-8AC3-37126120C14E}" type="slidenum">
              <a:rPr lang="it-IT" altLang="it-IT" smtClean="0"/>
              <a:pPr>
                <a:defRPr/>
              </a:pPr>
              <a:t>29</a:t>
            </a:fld>
            <a:endParaRPr lang="it-IT" alt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398113B-4325-8C3A-BC8F-F36FB4EA1608}"/>
              </a:ext>
            </a:extLst>
          </p:cNvPr>
          <p:cNvSpPr/>
          <p:nvPr/>
        </p:nvSpPr>
        <p:spPr bwMode="auto">
          <a:xfrm>
            <a:off x="4968843" y="964457"/>
            <a:ext cx="426318" cy="426531"/>
          </a:xfrm>
          <a:prstGeom prst="ellipse">
            <a:avLst/>
          </a:prstGeom>
          <a:solidFill>
            <a:srgbClr val="822433">
              <a:alpha val="25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FB6B996-CE81-B70E-99F1-6D9345597F46}"/>
              </a:ext>
            </a:extLst>
          </p:cNvPr>
          <p:cNvSpPr/>
          <p:nvPr/>
        </p:nvSpPr>
        <p:spPr bwMode="auto">
          <a:xfrm>
            <a:off x="4953069" y="1668266"/>
            <a:ext cx="436410" cy="422040"/>
          </a:xfrm>
          <a:prstGeom prst="ellipse">
            <a:avLst/>
          </a:prstGeom>
          <a:solidFill>
            <a:srgbClr val="822433">
              <a:alpha val="40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E04FC7FD-AE73-8194-6C48-BA0B2842142C}"/>
              </a:ext>
            </a:extLst>
          </p:cNvPr>
          <p:cNvSpPr/>
          <p:nvPr/>
        </p:nvSpPr>
        <p:spPr bwMode="auto">
          <a:xfrm>
            <a:off x="4970349" y="2315733"/>
            <a:ext cx="437827" cy="438238"/>
          </a:xfrm>
          <a:prstGeom prst="ellipse">
            <a:avLst/>
          </a:prstGeom>
          <a:solidFill>
            <a:srgbClr val="822433">
              <a:alpha val="50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933BC7-3A7B-83BB-F56D-ADEC7CE6DA91}"/>
              </a:ext>
            </a:extLst>
          </p:cNvPr>
          <p:cNvSpPr txBox="1"/>
          <p:nvPr/>
        </p:nvSpPr>
        <p:spPr>
          <a:xfrm>
            <a:off x="5457228" y="312911"/>
            <a:ext cx="2355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Prof.ssa Giuseppina Nocca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CED6AF4F-04A7-5B35-C433-9BB14747F30C}"/>
              </a:ext>
            </a:extLst>
          </p:cNvPr>
          <p:cNvSpPr/>
          <p:nvPr/>
        </p:nvSpPr>
        <p:spPr bwMode="auto">
          <a:xfrm>
            <a:off x="4968843" y="260648"/>
            <a:ext cx="426318" cy="426531"/>
          </a:xfrm>
          <a:prstGeom prst="ellipse">
            <a:avLst/>
          </a:prstGeom>
          <a:solidFill>
            <a:schemeClr val="tx1">
              <a:alpha val="1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CEAC93-7F61-31FB-2700-CD255FB0E25F}"/>
              </a:ext>
            </a:extLst>
          </p:cNvPr>
          <p:cNvSpPr txBox="1"/>
          <p:nvPr/>
        </p:nvSpPr>
        <p:spPr>
          <a:xfrm>
            <a:off x="5472608" y="103299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Rino Ragno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AD85922-AD43-15C2-D73B-FE825863F896}"/>
              </a:ext>
            </a:extLst>
          </p:cNvPr>
          <p:cNvSpPr txBox="1"/>
          <p:nvPr/>
        </p:nvSpPr>
        <p:spPr>
          <a:xfrm>
            <a:off x="5500196" y="1700808"/>
            <a:ext cx="5192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Prof.ssa Ilaria Cacciotti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54B8963-8D23-DCCA-E0C0-AA2F7FC685A3}"/>
              </a:ext>
            </a:extLst>
          </p:cNvPr>
          <p:cNvSpPr txBox="1"/>
          <p:nvPr/>
        </p:nvSpPr>
        <p:spPr>
          <a:xfrm>
            <a:off x="5468958" y="4509120"/>
            <a:ext cx="54397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Dtt.ssa</a:t>
            </a:r>
            <a:r>
              <a:rPr lang="it-IT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Ilaria </a:t>
            </a:r>
            <a:r>
              <a:rPr lang="it-IT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Favuzzi</a:t>
            </a:r>
            <a:endParaRPr lang="it-IT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885AD9FA-22D3-9392-9026-FFA9EC6A614D}"/>
              </a:ext>
            </a:extLst>
          </p:cNvPr>
          <p:cNvSpPr/>
          <p:nvPr/>
        </p:nvSpPr>
        <p:spPr bwMode="auto">
          <a:xfrm>
            <a:off x="4959790" y="3047213"/>
            <a:ext cx="429688" cy="438238"/>
          </a:xfrm>
          <a:prstGeom prst="ellipse">
            <a:avLst/>
          </a:prstGeom>
          <a:solidFill>
            <a:srgbClr val="822433">
              <a:alpha val="65000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430949A-52DF-854A-8CDD-4AA4B6B01C33}"/>
              </a:ext>
            </a:extLst>
          </p:cNvPr>
          <p:cNvSpPr txBox="1"/>
          <p:nvPr/>
        </p:nvSpPr>
        <p:spPr>
          <a:xfrm>
            <a:off x="5487010" y="3789040"/>
            <a:ext cx="5565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Dtt.ssa</a:t>
            </a:r>
            <a:r>
              <a:rPr lang="it-IT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Elena </a:t>
            </a:r>
            <a:r>
              <a:rPr lang="it-IT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Mazzinelli</a:t>
            </a:r>
            <a:endParaRPr lang="it-IT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0CD62E2-53A6-BE85-DF8D-EEEEB1C49E66}"/>
              </a:ext>
            </a:extLst>
          </p:cNvPr>
          <p:cNvSpPr/>
          <p:nvPr/>
        </p:nvSpPr>
        <p:spPr bwMode="auto">
          <a:xfrm>
            <a:off x="4963160" y="3761211"/>
            <a:ext cx="426318" cy="426531"/>
          </a:xfrm>
          <a:prstGeom prst="ellipse">
            <a:avLst/>
          </a:prstGeom>
          <a:solidFill>
            <a:schemeClr val="tx1">
              <a:alpha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438865-0D0E-270E-4A9C-34D29860CE86}"/>
              </a:ext>
            </a:extLst>
          </p:cNvPr>
          <p:cNvSpPr txBox="1"/>
          <p:nvPr/>
        </p:nvSpPr>
        <p:spPr>
          <a:xfrm>
            <a:off x="5478772" y="5281463"/>
            <a:ext cx="5573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Dtt.ssa</a:t>
            </a:r>
            <a:r>
              <a:rPr lang="it-IT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Giorgia Canini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9ECC19-C344-FF69-0B8B-818D8BADCB66}"/>
              </a:ext>
            </a:extLst>
          </p:cNvPr>
          <p:cNvSpPr txBox="1"/>
          <p:nvPr/>
        </p:nvSpPr>
        <p:spPr>
          <a:xfrm>
            <a:off x="5500196" y="2401143"/>
            <a:ext cx="5192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Dtt.ssa</a:t>
            </a:r>
            <a:r>
              <a:rPr lang="it-IT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Federica </a:t>
            </a:r>
            <a:r>
              <a:rPr lang="it-IT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Vincenzoni</a:t>
            </a:r>
            <a:endParaRPr lang="it-IT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8E18C6-529B-3D5B-B109-8688540A656D}"/>
              </a:ext>
            </a:extLst>
          </p:cNvPr>
          <p:cNvSpPr txBox="1"/>
          <p:nvPr/>
        </p:nvSpPr>
        <p:spPr>
          <a:xfrm>
            <a:off x="5500196" y="3121223"/>
            <a:ext cx="5192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 Alessandro </a:t>
            </a:r>
            <a:r>
              <a:rPr lang="it-IT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Arcovito</a:t>
            </a:r>
            <a:endParaRPr lang="it-IT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C1F4B1E-C7BF-1FA0-17F2-FF87EC57AA33}"/>
              </a:ext>
            </a:extLst>
          </p:cNvPr>
          <p:cNvSpPr/>
          <p:nvPr/>
        </p:nvSpPr>
        <p:spPr bwMode="auto">
          <a:xfrm>
            <a:off x="4959790" y="4486566"/>
            <a:ext cx="426318" cy="426531"/>
          </a:xfrm>
          <a:prstGeom prst="ellipse">
            <a:avLst/>
          </a:prstGeom>
          <a:solidFill>
            <a:schemeClr val="tx1">
              <a:alpha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795EBB35-A9CF-FFE0-413D-AD522294EDF6}"/>
              </a:ext>
            </a:extLst>
          </p:cNvPr>
          <p:cNvSpPr/>
          <p:nvPr/>
        </p:nvSpPr>
        <p:spPr bwMode="auto">
          <a:xfrm>
            <a:off x="4968843" y="5208179"/>
            <a:ext cx="426318" cy="426531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005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E1B64-F1D8-F002-A7A8-6CEB4F0C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18" y="229456"/>
            <a:ext cx="7559675" cy="504825"/>
          </a:xfrm>
        </p:spPr>
        <p:txBody>
          <a:bodyPr/>
          <a:lstStyle/>
          <a:p>
            <a:r>
              <a:rPr lang="it-IT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livello istopatologico  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C37CDE-0898-079A-8969-04330BF5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7320" y="6146800"/>
            <a:ext cx="1905000" cy="457200"/>
          </a:xfrm>
        </p:spPr>
        <p:txBody>
          <a:bodyPr/>
          <a:lstStyle/>
          <a:p>
            <a:pPr>
              <a:defRPr/>
            </a:pPr>
            <a:fld id="{3D6667F3-6D94-4FC3-8D53-6C10CC7E2C72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DF916A-27CE-F512-60C9-EF94B916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199" y="6146800"/>
            <a:ext cx="4283741" cy="45720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0786CB-C190-C28D-9259-0FDAF365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26A32607-7DA9-4884-8316-EB95BEC13EC3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3050243-40D9-A8A6-1D5D-54809EEF4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31401"/>
            <a:ext cx="3692071" cy="258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2A50EDE-DAAD-C7C2-0F48-91104FC77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49" y="3010706"/>
            <a:ext cx="3676168" cy="286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061D7DD7-C10C-615B-4275-64E29A03FB1D}"/>
              </a:ext>
            </a:extLst>
          </p:cNvPr>
          <p:cNvSpPr txBox="1">
            <a:spLocks/>
          </p:cNvSpPr>
          <p:nvPr/>
        </p:nvSpPr>
        <p:spPr bwMode="auto">
          <a:xfrm>
            <a:off x="56436" y="2498510"/>
            <a:ext cx="5436096" cy="93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Formazione di corpuscoli tondeggianti amorfi e eosinofili, noti come corpi di </a:t>
            </a:r>
            <a:r>
              <a:rPr lang="it-IT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Civatte</a:t>
            </a:r>
            <a:endParaRPr lang="it-IT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it-IT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A56F394-9BE4-763C-699A-8E1D8856A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855" y="1562449"/>
            <a:ext cx="3729762" cy="286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7451829B-FAC7-C193-4956-7A7A76A3674A}"/>
              </a:ext>
            </a:extLst>
          </p:cNvPr>
          <p:cNvSpPr txBox="1">
            <a:spLocks/>
          </p:cNvSpPr>
          <p:nvPr/>
        </p:nvSpPr>
        <p:spPr bwMode="auto">
          <a:xfrm>
            <a:off x="1499517" y="1554835"/>
            <a:ext cx="5763261" cy="158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ea typeface="Times New Roman" panose="02020603050405020304" pitchFamily="18" charset="0"/>
              </a:rPr>
              <a:t>Rallentamento del turnover </a:t>
            </a:r>
            <a:r>
              <a:rPr lang="it-IT" sz="1800" dirty="0" err="1">
                <a:ea typeface="Times New Roman" panose="02020603050405020304" pitchFamily="18" charset="0"/>
              </a:rPr>
              <a:t>cheratinocitico</a:t>
            </a:r>
            <a:r>
              <a:rPr lang="it-IT" sz="1800" dirty="0">
                <a:ea typeface="Times New Roman" panose="02020603050405020304" pitchFamily="18" charset="0"/>
              </a:rPr>
              <a:t> al livello basale, sofferenza e vacuolizzazione cellulare seguiti da scomparsa dello strato basale. </a:t>
            </a:r>
          </a:p>
          <a:p>
            <a:endParaRPr lang="it-IT" dirty="0"/>
          </a:p>
        </p:txBody>
      </p:sp>
      <p:pic>
        <p:nvPicPr>
          <p:cNvPr id="18" name="Segnaposto contenuto 6">
            <a:extLst>
              <a:ext uri="{FF2B5EF4-FFF2-40B4-BE49-F238E27FC236}">
                <a16:creationId xmlns:a16="http://schemas.microsoft.com/office/drawing/2014/main" id="{429FDFC2-4209-A37D-EBBD-79F95610CE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0" y="3117461"/>
            <a:ext cx="8073899" cy="269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F841D8F2-3303-26EE-7637-8AB8D81C7F8D}"/>
              </a:ext>
            </a:extLst>
          </p:cNvPr>
          <p:cNvSpPr txBox="1">
            <a:spLocks/>
          </p:cNvSpPr>
          <p:nvPr/>
        </p:nvSpPr>
        <p:spPr bwMode="auto">
          <a:xfrm>
            <a:off x="66844" y="2506013"/>
            <a:ext cx="5436096" cy="128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Appiattimento creste epiteliali con aspetto a «dente di sega»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infiltrato linfocitario della matrice connettivale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41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4724D-D9CF-CCDC-AA18-4DEAC794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7583685" cy="504825"/>
          </a:xfrm>
        </p:spPr>
        <p:txBody>
          <a:bodyPr/>
          <a:lstStyle/>
          <a:p>
            <a:pPr defTabSz="939800"/>
            <a:r>
              <a:rPr lang="it-IT" sz="20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Immunopatogenesi</a:t>
            </a:r>
            <a:r>
              <a:rPr lang="it-IT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Ipotesi</a:t>
            </a:r>
            <a:endParaRPr lang="it-IT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D8A80E-60FC-7FFB-07B6-065E4D200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9" y="529469"/>
            <a:ext cx="5400600" cy="2208107"/>
          </a:xfrm>
        </p:spPr>
        <p:txBody>
          <a:bodyPr/>
          <a:lstStyle/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risposta immunitaria </a:t>
            </a:r>
            <a:r>
              <a:rPr lang="it-IT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cellulo</a:t>
            </a:r>
            <a:r>
              <a:rPr lang="it-IT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-mediata a specifici antigeni;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meccanismi di autoimmunità non-specifici nei confronti dei cheratinociti; 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attivazione dell’immunità umorale suggerita dalla presenza di autoanticorpi circolanti contro </a:t>
            </a:r>
            <a:r>
              <a:rPr lang="it-IT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desmogleina</a:t>
            </a:r>
            <a:r>
              <a:rPr lang="it-IT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 e 3, di </a:t>
            </a:r>
            <a:r>
              <a:rPr lang="it-IT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it-IT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IgM.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E913E2-1FAC-065F-975A-AC5D7A74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46800"/>
            <a:ext cx="1905000" cy="457200"/>
          </a:xfrm>
        </p:spPr>
        <p:txBody>
          <a:bodyPr/>
          <a:lstStyle/>
          <a:p>
            <a:pPr>
              <a:defRPr/>
            </a:pPr>
            <a:fld id="{3D6667F3-6D94-4FC3-8D53-6C10CC7E2C72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1E15CB-9336-A6FD-8F80-69B1550E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199" y="6146800"/>
            <a:ext cx="4192559" cy="45720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A6DF00-3B8B-E178-43E3-73106A46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Pagina </a:t>
            </a:r>
            <a:fld id="{26A32607-7DA9-4884-8316-EB95BEC13EC3}" type="slidenum">
              <a:rPr lang="it-IT" altLang="it-IT" smtClean="0"/>
              <a:pPr>
                <a:defRPr/>
              </a:pPr>
              <a:t>4</a:t>
            </a:fld>
            <a:endParaRPr lang="it-IT" altLang="it-IT" dirty="0"/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32225864-B573-D63A-C3C3-9D3FA6D5BCFC}"/>
              </a:ext>
            </a:extLst>
          </p:cNvPr>
          <p:cNvSpPr/>
          <p:nvPr/>
        </p:nvSpPr>
        <p:spPr bwMode="auto">
          <a:xfrm>
            <a:off x="5295900" y="982025"/>
            <a:ext cx="673224" cy="1296144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i="0" u="none" strike="noStrike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54AF08-8017-906A-353A-9F75DEE35A92}"/>
              </a:ext>
            </a:extLst>
          </p:cNvPr>
          <p:cNvSpPr txBox="1"/>
          <p:nvPr/>
        </p:nvSpPr>
        <p:spPr>
          <a:xfrm>
            <a:off x="6116714" y="1153043"/>
            <a:ext cx="2583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Principali cellule infiammatorie coinvolte: linfociti T </a:t>
            </a:r>
            <a:r>
              <a:rPr lang="it-IT" sz="1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helper</a:t>
            </a:r>
            <a:r>
              <a:rPr lang="it-IT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i linfociti T citotossici, le cellule NK e le DC</a:t>
            </a:r>
            <a:endParaRPr lang="it-IT" sz="700" dirty="0">
              <a:latin typeface="+mn-lt"/>
            </a:endParaRPr>
          </a:p>
        </p:txBody>
      </p:sp>
      <p:sp>
        <p:nvSpPr>
          <p:cNvPr id="15" name="Freccia circolare a destra 14">
            <a:extLst>
              <a:ext uri="{FF2B5EF4-FFF2-40B4-BE49-F238E27FC236}">
                <a16:creationId xmlns:a16="http://schemas.microsoft.com/office/drawing/2014/main" id="{975F0B4B-B5DA-25E0-4EE4-37A4ECAFF0E4}"/>
              </a:ext>
            </a:extLst>
          </p:cNvPr>
          <p:cNvSpPr/>
          <p:nvPr/>
        </p:nvSpPr>
        <p:spPr bwMode="auto">
          <a:xfrm>
            <a:off x="76720" y="2989841"/>
            <a:ext cx="720080" cy="792088"/>
          </a:xfrm>
          <a:prstGeom prst="curved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18775F6-6D73-D44D-35D6-327E5D0555A8}"/>
              </a:ext>
            </a:extLst>
          </p:cNvPr>
          <p:cNvSpPr txBox="1"/>
          <p:nvPr/>
        </p:nvSpPr>
        <p:spPr>
          <a:xfrm>
            <a:off x="763779" y="2714476"/>
            <a:ext cx="37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controllo del processo flogistico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7D77A9A-C60C-BFF6-B03C-CD4C5410A00B}"/>
              </a:ext>
            </a:extLst>
          </p:cNvPr>
          <p:cNvSpPr txBox="1"/>
          <p:nvPr/>
        </p:nvSpPr>
        <p:spPr>
          <a:xfrm>
            <a:off x="810710" y="3188868"/>
            <a:ext cx="309370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corticosteroidi locali:</a:t>
            </a:r>
          </a:p>
          <a:p>
            <a:r>
              <a:rPr lang="it-IT" altLang="it-IT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TERAPIA FARMACOLOGICA DI PRIMA LINEA</a:t>
            </a:r>
          </a:p>
          <a:p>
            <a:endParaRPr lang="it-IT" dirty="0"/>
          </a:p>
        </p:txBody>
      </p:sp>
      <p:pic>
        <p:nvPicPr>
          <p:cNvPr id="23" name="Elemento grafico 22" descr="Tiro a segno contorno">
            <a:extLst>
              <a:ext uri="{FF2B5EF4-FFF2-40B4-BE49-F238E27FC236}">
                <a16:creationId xmlns:a16="http://schemas.microsoft.com/office/drawing/2014/main" id="{D329531C-1E5C-D929-B2E9-4720AB5E4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4226" y="2559255"/>
            <a:ext cx="679773" cy="679773"/>
          </a:xfrm>
          <a:prstGeom prst="rect">
            <a:avLst/>
          </a:prstGeom>
        </p:spPr>
      </p:pic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28B37B38-0B76-91A0-59B4-ECDBF9BC2F97}"/>
              </a:ext>
            </a:extLst>
          </p:cNvPr>
          <p:cNvSpPr/>
          <p:nvPr/>
        </p:nvSpPr>
        <p:spPr bwMode="auto">
          <a:xfrm>
            <a:off x="3870525" y="3548793"/>
            <a:ext cx="886209" cy="22929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FF5C0F2-A032-6028-4FF1-F968B4B8C7E6}"/>
              </a:ext>
            </a:extLst>
          </p:cNvPr>
          <p:cNvSpPr txBox="1"/>
          <p:nvPr/>
        </p:nvSpPr>
        <p:spPr>
          <a:xfrm>
            <a:off x="4849935" y="2790045"/>
            <a:ext cx="258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terapia locale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E0EE218-A2B7-D055-6521-C72D4EB1307C}"/>
              </a:ext>
            </a:extLst>
          </p:cNvPr>
          <p:cNvSpPr txBox="1"/>
          <p:nvPr/>
        </p:nvSpPr>
        <p:spPr>
          <a:xfrm>
            <a:off x="4853047" y="3174540"/>
            <a:ext cx="422235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822433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Attenuazione delle reazioni </a:t>
            </a:r>
            <a:r>
              <a:rPr lang="it-IT" sz="1400" dirty="0" err="1">
                <a:solidFill>
                  <a:srgbClr val="000000"/>
                </a:solidFill>
              </a:rPr>
              <a:t>immuno</a:t>
            </a:r>
            <a:r>
              <a:rPr lang="it-IT" sz="1400" dirty="0">
                <a:solidFill>
                  <a:srgbClr val="000000"/>
                </a:solidFill>
              </a:rPr>
              <a:t>-infiammatorie e della sintomatologia associata alla patologia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Riduzione del rischio di possibile trasformazione maligna.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3DB9B54-7710-81B0-A9D2-092E8F42F0F5}"/>
              </a:ext>
            </a:extLst>
          </p:cNvPr>
          <p:cNvSpPr txBox="1"/>
          <p:nvPr/>
        </p:nvSpPr>
        <p:spPr>
          <a:xfrm>
            <a:off x="451943" y="4534798"/>
            <a:ext cx="4077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Clobetasolo propionato: </a:t>
            </a:r>
            <a:r>
              <a:rPr lang="it-IT" sz="1400" i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Terapia fase acuta</a:t>
            </a:r>
            <a:endParaRPr lang="it-IT" sz="1600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0000"/>
              </a:solidFill>
              <a:latin typeface="+mn-lt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FD19AE8-49A6-5D23-3384-3E4C77A67FEC}"/>
              </a:ext>
            </a:extLst>
          </p:cNvPr>
          <p:cNvSpPr txBox="1"/>
          <p:nvPr/>
        </p:nvSpPr>
        <p:spPr>
          <a:xfrm>
            <a:off x="5025235" y="4534798"/>
            <a:ext cx="3765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Desametasone: </a:t>
            </a:r>
            <a:r>
              <a:rPr lang="it-IT" sz="1400" i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Terapia di mantenimento</a:t>
            </a:r>
            <a:r>
              <a:rPr lang="it-IT" sz="14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00"/>
                </a:solidFill>
              </a:rPr>
              <a:t> </a:t>
            </a:r>
            <a:br>
              <a:rPr lang="it-IT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it-IT" sz="1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9A1241E4-BF1E-EED3-92A2-1ADDB58F9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778" y="4827647"/>
            <a:ext cx="3924702" cy="1170107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2A5452F9-6925-80FE-16CA-B8248847B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2" y="4826283"/>
            <a:ext cx="4523527" cy="12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4" grpId="0" animBg="1"/>
      <p:bldP spid="25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81346904-CB7B-7031-3563-1AE12EF4C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909" y="57630"/>
            <a:ext cx="8526181" cy="504825"/>
          </a:xfrm>
        </p:spPr>
        <p:txBody>
          <a:bodyPr/>
          <a:lstStyle/>
          <a:p>
            <a:pPr algn="ctr" eaLnBrk="1" hangingPunct="1"/>
            <a:r>
              <a:rPr lang="it-IT" altLang="it-IT" b="1" dirty="0">
                <a:solidFill>
                  <a:srgbClr val="822433"/>
                </a:solidFill>
              </a:rPr>
              <a:t>Somministrazione dei farmaci attraverso la mucosa orale </a:t>
            </a:r>
            <a:endParaRPr lang="it-IT" altLang="it-IT" i="1" u="sng" dirty="0"/>
          </a:p>
        </p:txBody>
      </p:sp>
      <p:sp>
        <p:nvSpPr>
          <p:cNvPr id="12291" name="Segnaposto contenuto 2">
            <a:extLst>
              <a:ext uri="{FF2B5EF4-FFF2-40B4-BE49-F238E27FC236}">
                <a16:creationId xmlns:a16="http://schemas.microsoft.com/office/drawing/2014/main" id="{2DE22BBD-836B-3128-E299-15A068A3A6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21017"/>
            <a:ext cx="6081274" cy="1843016"/>
          </a:xfrm>
        </p:spPr>
        <p:txBody>
          <a:bodyPr/>
          <a:lstStyle/>
          <a:p>
            <a:pPr marL="174625" indent="-174625" eaLnBrk="1" hangingPunct="1">
              <a:lnSpc>
                <a:spcPct val="150000"/>
              </a:lnSpc>
            </a:pPr>
            <a:r>
              <a:rPr lang="it-IT" altLang="it-IT" sz="1600" dirty="0">
                <a:solidFill>
                  <a:srgbClr val="0A0204"/>
                </a:solidFill>
              </a:rPr>
              <a:t>Versatilità ed eccellente accessibilità</a:t>
            </a:r>
          </a:p>
          <a:p>
            <a:pPr marL="174625" indent="-174625" eaLnBrk="1" hangingPunct="1"/>
            <a:r>
              <a:rPr lang="it-IT" altLang="it-IT" sz="1600" dirty="0">
                <a:solidFill>
                  <a:srgbClr val="0A0204"/>
                </a:solidFill>
              </a:rPr>
              <a:t>Alternativa efficace alla via di somministrazione orale tradizionale (specialmente in caso di comorbidità/difficoltà nella deglutizione)</a:t>
            </a:r>
          </a:p>
          <a:p>
            <a:pPr marL="174625" indent="-174625" eaLnBrk="1" hangingPunct="1"/>
            <a:r>
              <a:rPr lang="it-IT" altLang="it-IT" sz="1600" dirty="0">
                <a:solidFill>
                  <a:srgbClr val="0A0204"/>
                </a:solidFill>
              </a:rPr>
              <a:t>Elevata vascolarizzazione: rapido assorbimento</a:t>
            </a:r>
          </a:p>
          <a:p>
            <a:pPr marL="174625" indent="-174625" eaLnBrk="1" hangingPunct="1"/>
            <a:r>
              <a:rPr lang="it-IT" altLang="it-IT" sz="1600" dirty="0">
                <a:solidFill>
                  <a:srgbClr val="0A0204"/>
                </a:solidFill>
              </a:rPr>
              <a:t>Bypass del metabolismo di primo passaggio epatico</a:t>
            </a:r>
          </a:p>
        </p:txBody>
      </p:sp>
      <p:sp>
        <p:nvSpPr>
          <p:cNvPr id="12292" name="Segnaposto data 3">
            <a:extLst>
              <a:ext uri="{FF2B5EF4-FFF2-40B4-BE49-F238E27FC236}">
                <a16:creationId xmlns:a16="http://schemas.microsoft.com/office/drawing/2014/main" id="{A522306D-3501-85AB-CD5B-24BCD8F44A2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475312" y="6146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B2E516-2EA9-40BB-AB60-6B80A1F88232}" type="datetime1">
              <a:rPr lang="it-IT" altLang="it-IT" sz="1100"/>
              <a:pPr/>
              <a:t>08/03/2023</a:t>
            </a:fld>
            <a:endParaRPr lang="it-IT" altLang="it-IT" sz="1100" dirty="0"/>
          </a:p>
        </p:txBody>
      </p:sp>
      <p:sp>
        <p:nvSpPr>
          <p:cNvPr id="12293" name="Segnaposto piè di pagina 4">
            <a:extLst>
              <a:ext uri="{FF2B5EF4-FFF2-40B4-BE49-F238E27FC236}">
                <a16:creationId xmlns:a16="http://schemas.microsoft.com/office/drawing/2014/main" id="{12652899-627A-60B8-0626-28C8C9D4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9632" y="6146800"/>
            <a:ext cx="424847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100" dirty="0"/>
              <a:t>Giorgia Fratocchi - Progettazione di un modello di mucosa orale per la valutazione di nanocarriers medicati nel trattamento dell’</a:t>
            </a:r>
            <a:r>
              <a:rPr lang="it-IT" altLang="it-IT" sz="1100" dirty="0" err="1"/>
              <a:t>Oral</a:t>
            </a:r>
            <a:r>
              <a:rPr lang="it-IT" altLang="it-IT" sz="1100" dirty="0"/>
              <a:t> Lichen </a:t>
            </a:r>
            <a:r>
              <a:rPr lang="it-IT" altLang="it-IT" sz="1100" dirty="0" err="1"/>
              <a:t>Planus</a:t>
            </a:r>
            <a:endParaRPr lang="it-IT" altLang="it-IT" sz="1100" dirty="0"/>
          </a:p>
        </p:txBody>
      </p:sp>
      <p:sp>
        <p:nvSpPr>
          <p:cNvPr id="12294" name="Segnaposto numero diapositiva 5">
            <a:extLst>
              <a:ext uri="{FF2B5EF4-FFF2-40B4-BE49-F238E27FC236}">
                <a16:creationId xmlns:a16="http://schemas.microsoft.com/office/drawing/2014/main" id="{A6C5B09B-21FB-44F6-D57E-C2E0EA33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100"/>
              <a:t>Pagina </a:t>
            </a:r>
            <a:fld id="{4BF904A3-E648-45B9-80EE-BF3C6837CF49}" type="slidenum">
              <a:rPr lang="it-IT" altLang="it-IT" sz="1100" smtClean="0"/>
              <a:pPr/>
              <a:t>5</a:t>
            </a:fld>
            <a:endParaRPr lang="it-IT" altLang="it-IT" sz="1100"/>
          </a:p>
        </p:txBody>
      </p:sp>
      <p:pic>
        <p:nvPicPr>
          <p:cNvPr id="2" name="Immagine 6">
            <a:extLst>
              <a:ext uri="{FF2B5EF4-FFF2-40B4-BE49-F238E27FC236}">
                <a16:creationId xmlns:a16="http://schemas.microsoft.com/office/drawing/2014/main" id="{E6826217-A49F-823D-9056-BA2FCA133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86" y="810867"/>
            <a:ext cx="2932112" cy="394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678F87-2EC9-1C88-1DBB-BE7E802145A0}"/>
              </a:ext>
            </a:extLst>
          </p:cNvPr>
          <p:cNvSpPr txBox="1"/>
          <p:nvPr/>
        </p:nvSpPr>
        <p:spPr>
          <a:xfrm>
            <a:off x="333272" y="252121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u="sng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Svantaggi:</a:t>
            </a:r>
            <a:endParaRPr lang="it-IT" sz="1200" b="1" i="1" u="sng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A23A8C7-A052-A283-5CCA-58C07F16D784}"/>
                  </a:ext>
                </a:extLst>
              </p:cNvPr>
              <p:cNvSpPr txBox="1"/>
              <p:nvPr/>
            </p:nvSpPr>
            <p:spPr>
              <a:xfrm>
                <a:off x="8688" y="2809249"/>
                <a:ext cx="6072586" cy="2963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4625" indent="-174625">
                  <a:lnSpc>
                    <a:spcPct val="150000"/>
                  </a:lnSpc>
                  <a:buClr>
                    <a:srgbClr val="822433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  <a:t>Limitata estensione superficiale della mucosa orale (200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rgbClr val="0A020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rgbClr val="0A020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0A020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rgbClr val="0A020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  <a:t>)</a:t>
                </a:r>
              </a:p>
              <a:p>
                <a:pPr marL="174625" indent="-171450">
                  <a:buClr>
                    <a:srgbClr val="822433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  <a:t> Assorbimento variabile del principio attivo a causa di </a:t>
                </a:r>
                <a:b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</a:br>
                <a: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  <a:t>deglutizione incontrollata, del movimento linguale </a:t>
                </a:r>
                <a:b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</a:br>
                <a: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  <a:t>e del </a:t>
                </a:r>
                <a:r>
                  <a:rPr lang="it-IT" sz="1600" b="1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  <a:t>flusso salivare</a:t>
                </a:r>
              </a:p>
              <a:p>
                <a:pPr marL="171450" indent="-171450">
                  <a:buClr>
                    <a:srgbClr val="822433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  <a:t>Assenza di una metodologia standardizzata per la valutazione</a:t>
                </a:r>
                <a:b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</a:br>
                <a: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  <a:t>e l'ottimizzazione delle formulazioni in vitro</a:t>
                </a:r>
                <a:endParaRPr lang="it-IT" sz="1600" b="1" dirty="0">
                  <a:solidFill>
                    <a:srgbClr val="0A0204"/>
                  </a:solidFill>
                  <a:latin typeface="+mn-lt"/>
                  <a:cs typeface="Calibri" panose="020F0502020204030204" pitchFamily="34" charset="0"/>
                </a:endParaRPr>
              </a:p>
              <a:p>
                <a:pPr marL="171450" indent="-171450">
                  <a:lnSpc>
                    <a:spcPct val="150000"/>
                  </a:lnSpc>
                  <a:buClr>
                    <a:srgbClr val="822433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it-IT" sz="1600" dirty="0" err="1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  <a:t>Aspecificità</a:t>
                </a:r>
                <a: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  <a:t> delle formulazioni </a:t>
                </a:r>
                <a:r>
                  <a:rPr lang="it-IT" sz="1600" dirty="0" err="1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  <a:t>transmucosali</a:t>
                </a:r>
                <a: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  <a:t> sul mercato      </a:t>
                </a:r>
                <a:b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</a:br>
                <a:br>
                  <a:rPr lang="it-IT" sz="1600" dirty="0">
                    <a:solidFill>
                      <a:srgbClr val="0A0204"/>
                    </a:solidFill>
                    <a:latin typeface="+mn-lt"/>
                    <a:cs typeface="Calibri" panose="020F0502020204030204" pitchFamily="34" charset="0"/>
                  </a:rPr>
                </a:br>
                <a:endParaRPr lang="it-IT" sz="1600" dirty="0">
                  <a:solidFill>
                    <a:srgbClr val="0A0204"/>
                  </a:solidFill>
                  <a:latin typeface="+mn-lt"/>
                  <a:cs typeface="Calibri" panose="020F0502020204030204" pitchFamily="34" charset="0"/>
                </a:endParaRPr>
              </a:p>
              <a:p>
                <a:endParaRPr lang="it-IT" sz="1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A23A8C7-A052-A283-5CCA-58C07F16D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" y="2809249"/>
                <a:ext cx="6072586" cy="2963055"/>
              </a:xfrm>
              <a:prstGeom prst="rect">
                <a:avLst/>
              </a:prstGeom>
              <a:blipFill>
                <a:blip r:embed="rId3"/>
                <a:stretch>
                  <a:fillRect l="-4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D45A6F7E-FE8A-C750-3699-2631CB736E44}"/>
              </a:ext>
            </a:extLst>
          </p:cNvPr>
          <p:cNvSpPr/>
          <p:nvPr/>
        </p:nvSpPr>
        <p:spPr bwMode="auto">
          <a:xfrm rot="10800000">
            <a:off x="4281212" y="5020409"/>
            <a:ext cx="290788" cy="927268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98776D-5DA2-8539-029E-68BD7247D60C}"/>
              </a:ext>
            </a:extLst>
          </p:cNvPr>
          <p:cNvSpPr txBox="1"/>
          <p:nvPr/>
        </p:nvSpPr>
        <p:spPr>
          <a:xfrm>
            <a:off x="4447635" y="5008959"/>
            <a:ext cx="18007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000000"/>
                </a:solidFill>
                <a:latin typeface="+mn-lt"/>
              </a:rPr>
              <a:t>Modificazione del gusto</a:t>
            </a:r>
          </a:p>
          <a:p>
            <a:r>
              <a:rPr lang="it-IT" sz="1100" dirty="0">
                <a:solidFill>
                  <a:srgbClr val="000000"/>
                </a:solidFill>
                <a:latin typeface="+mn-lt"/>
              </a:rPr>
              <a:t>Difficoltà di applicazione</a:t>
            </a:r>
          </a:p>
          <a:p>
            <a:r>
              <a:rPr lang="it-IT" sz="1100" dirty="0">
                <a:solidFill>
                  <a:srgbClr val="000000"/>
                </a:solidFill>
                <a:latin typeface="+mn-lt"/>
              </a:rPr>
              <a:t>Permanenza in situ ridotta </a:t>
            </a:r>
            <a:br>
              <a:rPr lang="it-IT" sz="1100" dirty="0">
                <a:solidFill>
                  <a:srgbClr val="000000"/>
                </a:solidFill>
                <a:latin typeface="+mn-lt"/>
              </a:rPr>
            </a:br>
            <a:r>
              <a:rPr lang="it-IT" sz="1100" dirty="0">
                <a:solidFill>
                  <a:srgbClr val="000000"/>
                </a:solidFill>
                <a:latin typeface="+mn-lt"/>
              </a:rPr>
              <a:t>e applicazioni ripetute</a:t>
            </a: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618851A9-435B-BFDF-44B8-DF73470E1D72}"/>
              </a:ext>
            </a:extLst>
          </p:cNvPr>
          <p:cNvSpPr/>
          <p:nvPr/>
        </p:nvSpPr>
        <p:spPr bwMode="auto">
          <a:xfrm>
            <a:off x="2278912" y="4812741"/>
            <a:ext cx="418261" cy="457200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Parentesi graffa chiusa 21">
            <a:extLst>
              <a:ext uri="{FF2B5EF4-FFF2-40B4-BE49-F238E27FC236}">
                <a16:creationId xmlns:a16="http://schemas.microsoft.com/office/drawing/2014/main" id="{A37E424D-9630-913C-FAEF-2F56BB23408E}"/>
              </a:ext>
            </a:extLst>
          </p:cNvPr>
          <p:cNvSpPr/>
          <p:nvPr/>
        </p:nvSpPr>
        <p:spPr bwMode="auto">
          <a:xfrm>
            <a:off x="6081274" y="5041341"/>
            <a:ext cx="225538" cy="906337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D46A8D3-B08F-9291-7F96-00A503BA2D8B}"/>
              </a:ext>
            </a:extLst>
          </p:cNvPr>
          <p:cNvSpPr txBox="1"/>
          <p:nvPr/>
        </p:nvSpPr>
        <p:spPr>
          <a:xfrm>
            <a:off x="6372200" y="5334248"/>
            <a:ext cx="271260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Scarsa </a:t>
            </a:r>
            <a:r>
              <a:rPr lang="it-IT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compliance </a:t>
            </a:r>
            <a:r>
              <a:rPr lang="it-IT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 paziente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EE8E8B-47F1-920C-420F-353177A1572E}"/>
              </a:ext>
            </a:extLst>
          </p:cNvPr>
          <p:cNvSpPr txBox="1"/>
          <p:nvPr/>
        </p:nvSpPr>
        <p:spPr>
          <a:xfrm>
            <a:off x="487104" y="5334248"/>
            <a:ext cx="3902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+mn-lt"/>
              </a:rPr>
              <a:t>Uso di formulazioni mutuate dalla dermatologia   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C9AD53-45AC-1950-C133-A9CFE6DFDCE4}"/>
              </a:ext>
            </a:extLst>
          </p:cNvPr>
          <p:cNvSpPr txBox="1"/>
          <p:nvPr/>
        </p:nvSpPr>
        <p:spPr>
          <a:xfrm>
            <a:off x="333272" y="476672"/>
            <a:ext cx="122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i="1" u="sng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Vantaggi:</a:t>
            </a:r>
            <a:endParaRPr lang="it-IT" sz="1200" b="1" i="1" u="sng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 animBg="1"/>
      <p:bldP spid="22" grpId="0" animBg="1"/>
      <p:bldP spid="2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data 3">
            <a:extLst>
              <a:ext uri="{FF2B5EF4-FFF2-40B4-BE49-F238E27FC236}">
                <a16:creationId xmlns:a16="http://schemas.microsoft.com/office/drawing/2014/main" id="{98157242-AB28-3235-E3C1-A2472C2D46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475312" y="6146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C6EA6D-2553-4C93-B065-74DE877F9A88}" type="datetime1">
              <a:rPr lang="it-IT" altLang="it-IT" sz="1100"/>
              <a:pPr/>
              <a:t>08/03/2023</a:t>
            </a:fld>
            <a:endParaRPr lang="it-IT" altLang="it-IT" sz="1100" dirty="0"/>
          </a:p>
        </p:txBody>
      </p:sp>
      <p:sp>
        <p:nvSpPr>
          <p:cNvPr id="13315" name="Segnaposto piè di pagina 4">
            <a:extLst>
              <a:ext uri="{FF2B5EF4-FFF2-40B4-BE49-F238E27FC236}">
                <a16:creationId xmlns:a16="http://schemas.microsoft.com/office/drawing/2014/main" id="{B6480B2A-A0CF-A985-1915-4A8EA92B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1448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100" dirty="0"/>
              <a:t>Giorgia Fratocchi - Progettazione di un modello di mucosa orale per la valutazione di nanocarriers medicati nel trattamento dell’</a:t>
            </a:r>
            <a:r>
              <a:rPr lang="it-IT" altLang="it-IT" sz="1100" dirty="0" err="1"/>
              <a:t>Oral</a:t>
            </a:r>
            <a:r>
              <a:rPr lang="it-IT" altLang="it-IT" sz="1100" dirty="0"/>
              <a:t> Lichen </a:t>
            </a:r>
            <a:r>
              <a:rPr lang="it-IT" altLang="it-IT" sz="1100" dirty="0" err="1"/>
              <a:t>Planus</a:t>
            </a:r>
            <a:endParaRPr lang="it-IT" altLang="it-IT" sz="1100" dirty="0"/>
          </a:p>
        </p:txBody>
      </p:sp>
      <p:sp>
        <p:nvSpPr>
          <p:cNvPr id="13316" name="Segnaposto numero diapositiva 5">
            <a:extLst>
              <a:ext uri="{FF2B5EF4-FFF2-40B4-BE49-F238E27FC236}">
                <a16:creationId xmlns:a16="http://schemas.microsoft.com/office/drawing/2014/main" id="{CC8CEB32-DF56-CD59-0FDF-5B71B168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100"/>
              <a:t>Pagina </a:t>
            </a:r>
            <a:fld id="{960ED45D-D6BE-4A77-8F89-65233881B7B9}" type="slidenum">
              <a:rPr lang="it-IT" altLang="it-IT" sz="1100" smtClean="0"/>
              <a:pPr/>
              <a:t>6</a:t>
            </a:fld>
            <a:endParaRPr lang="it-IT" altLang="it-IT" sz="1100"/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360E2394-C9EA-FDA8-0C96-B3F6966DA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3012" y="283749"/>
            <a:ext cx="2989131" cy="504825"/>
          </a:xfrm>
        </p:spPr>
        <p:txBody>
          <a:bodyPr/>
          <a:lstStyle/>
          <a:p>
            <a:pPr eaLnBrk="1" hangingPunct="1"/>
            <a:r>
              <a:rPr lang="it-IT" altLang="it-IT" dirty="0"/>
              <a:t>Scopo dello studio </a:t>
            </a: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E46554FB-BD29-8BC0-956B-9CE6BF84C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0727" y="1159276"/>
            <a:ext cx="8418511" cy="1157962"/>
          </a:xfrm>
        </p:spPr>
        <p:txBody>
          <a:bodyPr/>
          <a:lstStyle/>
          <a:p>
            <a:pPr marL="273050" indent="-273050" eaLnBrk="1" hangingPunct="1"/>
            <a:r>
              <a:rPr lang="it-IT" altLang="it-IT" sz="1800" dirty="0"/>
              <a:t>Sviluppo di un modello in vitro di mucosa del cavo orale in grado di riprodurre la tridimensionalità tissutale e di simulare l’azione del flusso salivare, per studiare il rilascio di principi attivi per il trattamento di OLP.</a:t>
            </a:r>
          </a:p>
          <a:p>
            <a:pPr marL="0" indent="0" eaLnBrk="1" hangingPunct="1">
              <a:buNone/>
            </a:pPr>
            <a:endParaRPr lang="it-IT" altLang="it-IT" sz="1800" dirty="0"/>
          </a:p>
          <a:p>
            <a:pPr marL="0" indent="0" eaLnBrk="1" hangingPunct="1">
              <a:buNone/>
            </a:pPr>
            <a:endParaRPr lang="it-IT" altLang="it-IT" sz="1800" dirty="0"/>
          </a:p>
          <a:p>
            <a:pPr eaLnBrk="1" hangingPunct="1">
              <a:buFontTx/>
              <a:buNone/>
            </a:pPr>
            <a:endParaRPr lang="it-IT" altLang="it-IT" sz="1800" dirty="0">
              <a:solidFill>
                <a:srgbClr val="830022"/>
              </a:solidFill>
            </a:endParaRPr>
          </a:p>
          <a:p>
            <a:pPr eaLnBrk="1" hangingPunct="1">
              <a:buFontTx/>
              <a:buNone/>
            </a:pPr>
            <a:r>
              <a:rPr lang="it-IT" altLang="it-IT" sz="1800" dirty="0">
                <a:solidFill>
                  <a:srgbClr val="830022"/>
                </a:solidFill>
              </a:rPr>
              <a:t>      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11F9D5E0-CB80-0C0D-C2D2-5FBD3DC99769}"/>
              </a:ext>
            </a:extLst>
          </p:cNvPr>
          <p:cNvSpPr/>
          <p:nvPr/>
        </p:nvSpPr>
        <p:spPr bwMode="auto">
          <a:xfrm>
            <a:off x="3478956" y="2112525"/>
            <a:ext cx="524137" cy="649566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Immagine 6" descr="Immagine che contiene elettronico&#10;&#10;Descrizione generata automaticamente">
            <a:extLst>
              <a:ext uri="{FF2B5EF4-FFF2-40B4-BE49-F238E27FC236}">
                <a16:creationId xmlns:a16="http://schemas.microsoft.com/office/drawing/2014/main" id="{05B76478-3BA3-F227-1D5C-FE5FE9CD8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42" y="1773120"/>
            <a:ext cx="2253096" cy="1829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FB53406-A297-D468-4048-14016AB65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91" y="3661339"/>
            <a:ext cx="1904999" cy="1581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Elemento grafico 11" descr="Scienziata contorno">
            <a:extLst>
              <a:ext uri="{FF2B5EF4-FFF2-40B4-BE49-F238E27FC236}">
                <a16:creationId xmlns:a16="http://schemas.microsoft.com/office/drawing/2014/main" id="{B0483F1D-8D0B-77BE-AE45-6486D3934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2143" y="44086"/>
            <a:ext cx="914400" cy="914400"/>
          </a:xfrm>
          <a:prstGeom prst="rect">
            <a:avLst/>
          </a:prstGeom>
        </p:spPr>
      </p:pic>
      <p:pic>
        <p:nvPicPr>
          <p:cNvPr id="14" name="Elemento grafico 13" descr="Persona con idea contorno">
            <a:extLst>
              <a:ext uri="{FF2B5EF4-FFF2-40B4-BE49-F238E27FC236}">
                <a16:creationId xmlns:a16="http://schemas.microsoft.com/office/drawing/2014/main" id="{E6AE0743-1781-BC9B-F138-70A9A07E7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83" y="2622629"/>
            <a:ext cx="914400" cy="9144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450324-92B9-6D76-3A6F-F1EEB0F22F17}"/>
              </a:ext>
            </a:extLst>
          </p:cNvPr>
          <p:cNvSpPr txBox="1"/>
          <p:nvPr/>
        </p:nvSpPr>
        <p:spPr>
          <a:xfrm>
            <a:off x="750431" y="2875309"/>
            <a:ext cx="61835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it-IT" altLang="it-IT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Utilizzo di bioreattore in grado mimare la dinamicità del cavo orale</a:t>
            </a:r>
            <a:br>
              <a:rPr lang="it-IT" altLang="it-IT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it-IT" altLang="it-IT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Utilizzo di cellule derivanti da biopsie </a:t>
            </a:r>
            <a:r>
              <a:rPr lang="it-IT" altLang="it-IT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mucosali</a:t>
            </a:r>
            <a:r>
              <a:rPr lang="it-IT" altLang="it-IT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pazienti affetti da OLP, per simulare alcune modificazioni funzionali connesse alla patologia</a:t>
            </a:r>
            <a:r>
              <a:rPr lang="it-IT" altLang="it-IT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endParaRPr lang="it-IT" altLang="it-IT" sz="1800" dirty="0">
              <a:solidFill>
                <a:srgbClr val="830022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73B6C1-7633-4268-9B7F-5D63C175262E}"/>
              </a:ext>
            </a:extLst>
          </p:cNvPr>
          <p:cNvSpPr txBox="1"/>
          <p:nvPr/>
        </p:nvSpPr>
        <p:spPr>
          <a:xfrm>
            <a:off x="480727" y="4797152"/>
            <a:ext cx="5985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Clr>
                <a:srgbClr val="822433"/>
              </a:buClr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000000"/>
                </a:solidFill>
              </a:rPr>
              <a:t>Sviluppo e validazione di due diversi Drug Delivery Systems (DDS), per la veicolazione di corticosteroidi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37EB0F-269C-217D-7E1E-4B00E1807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938" y="157038"/>
            <a:ext cx="5162923" cy="504825"/>
          </a:xfrm>
        </p:spPr>
        <p:txBody>
          <a:bodyPr/>
          <a:lstStyle/>
          <a:p>
            <a:pPr algn="r"/>
            <a:r>
              <a:rPr lang="it-IT" dirty="0"/>
              <a:t>Drug Delivery Systems polimerici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AB6D65-F5B2-208E-77D1-C05B7448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304" y="6146800"/>
            <a:ext cx="1905000" cy="457200"/>
          </a:xfrm>
        </p:spPr>
        <p:txBody>
          <a:bodyPr/>
          <a:lstStyle/>
          <a:p>
            <a:pPr>
              <a:defRPr/>
            </a:pPr>
            <a:fld id="{E4CD20B0-B5A2-4AF8-9CF6-818E788F58CE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6A5C37-8A50-F57F-C8C6-04ACB5B23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624" y="6119499"/>
            <a:ext cx="4248472" cy="45720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72870D-0A2C-3730-8AC9-F4188DD6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0C2E9853-7E96-44CD-A5D0-E714102D3AB7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3173EB47-8375-C801-522B-22176D6A3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431617"/>
              </p:ext>
            </p:extLst>
          </p:nvPr>
        </p:nvGraphicFramePr>
        <p:xfrm>
          <a:off x="-1224847" y="988564"/>
          <a:ext cx="676875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nettore 9">
            <a:extLst>
              <a:ext uri="{FF2B5EF4-FFF2-40B4-BE49-F238E27FC236}">
                <a16:creationId xmlns:a16="http://schemas.microsoft.com/office/drawing/2014/main" id="{8825367D-448F-48E5-7913-FF271EA912F5}"/>
              </a:ext>
            </a:extLst>
          </p:cNvPr>
          <p:cNvSpPr/>
          <p:nvPr/>
        </p:nvSpPr>
        <p:spPr bwMode="auto">
          <a:xfrm>
            <a:off x="1583465" y="2396074"/>
            <a:ext cx="1152128" cy="1080120"/>
          </a:xfrm>
          <a:prstGeom prst="flowChartConnector">
            <a:avLst/>
          </a:prstGeom>
          <a:solidFill>
            <a:srgbClr val="E494A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3C6560-DB5F-B0F4-B617-9FB981CDC418}"/>
              </a:ext>
            </a:extLst>
          </p:cNvPr>
          <p:cNvSpPr txBox="1"/>
          <p:nvPr/>
        </p:nvSpPr>
        <p:spPr>
          <a:xfrm>
            <a:off x="1620568" y="2787750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Vantaggi DDS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E336F4B-56C9-20BA-D4CD-4F84E3A6C9F0}"/>
              </a:ext>
            </a:extLst>
          </p:cNvPr>
          <p:cNvSpPr txBox="1"/>
          <p:nvPr/>
        </p:nvSpPr>
        <p:spPr>
          <a:xfrm>
            <a:off x="5501800" y="1803551"/>
            <a:ext cx="3432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830022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Atossicità </a:t>
            </a:r>
          </a:p>
          <a:p>
            <a:pPr marL="171450" indent="-171450" algn="just">
              <a:buClr>
                <a:srgbClr val="830022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Biocompatibilità</a:t>
            </a:r>
          </a:p>
          <a:p>
            <a:pPr marL="171450" indent="-171450" algn="just">
              <a:buClr>
                <a:srgbClr val="830022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Biodegradabilità</a:t>
            </a:r>
            <a:endParaRPr lang="it-IT" sz="16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buClr>
                <a:srgbClr val="830022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Elevata resistenza meccanica</a:t>
            </a:r>
            <a:endParaRPr lang="it-IT" sz="16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buClr>
                <a:srgbClr val="830022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Rilascio lento e prolungato</a:t>
            </a:r>
          </a:p>
          <a:p>
            <a:pPr marL="171450" indent="-171450" algn="just">
              <a:buClr>
                <a:srgbClr val="830022"/>
              </a:buClr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Mucoadesività</a:t>
            </a:r>
            <a:endParaRPr lang="it-IT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8037005-4B7B-59B7-9B28-55721511628D}"/>
              </a:ext>
            </a:extLst>
          </p:cNvPr>
          <p:cNvSpPr txBox="1"/>
          <p:nvPr/>
        </p:nvSpPr>
        <p:spPr>
          <a:xfrm>
            <a:off x="5518804" y="1292680"/>
            <a:ext cx="174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Prerogative: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5F5A799-106B-187C-A871-DA2881853326}"/>
              </a:ext>
            </a:extLst>
          </p:cNvPr>
          <p:cNvSpPr txBox="1"/>
          <p:nvPr/>
        </p:nvSpPr>
        <p:spPr>
          <a:xfrm>
            <a:off x="3770957" y="4376591"/>
            <a:ext cx="2511006" cy="52388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>
                <a:ln w="0"/>
                <a:solidFill>
                  <a:schemeClr val="tx1"/>
                </a:solidFill>
              </a:rPr>
              <a:t>Nanofibre di acido poli-lattico (rivestite e non di chitosano)</a:t>
            </a:r>
          </a:p>
        </p:txBody>
      </p:sp>
      <p:pic>
        <p:nvPicPr>
          <p:cNvPr id="27" name="Elemento grafico 26" descr="Bivio stradale contorno">
            <a:extLst>
              <a:ext uri="{FF2B5EF4-FFF2-40B4-BE49-F238E27FC236}">
                <a16:creationId xmlns:a16="http://schemas.microsoft.com/office/drawing/2014/main" id="{0B402379-AD2B-0FAB-7D53-9723030A1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6084169" y="3489273"/>
            <a:ext cx="684159" cy="684159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287EA48-D723-6214-C4D6-9E4ECF2C1176}"/>
              </a:ext>
            </a:extLst>
          </p:cNvPr>
          <p:cNvSpPr txBox="1"/>
          <p:nvPr/>
        </p:nvSpPr>
        <p:spPr>
          <a:xfrm>
            <a:off x="6567791" y="4375286"/>
            <a:ext cx="2511006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Nanoparticelle di acido poli-lattico-co-glicolico</a:t>
            </a:r>
          </a:p>
        </p:txBody>
      </p:sp>
    </p:spTree>
    <p:extLst>
      <p:ext uri="{BB962C8B-B14F-4D97-AF65-F5344CB8AC3E}">
        <p14:creationId xmlns:p14="http://schemas.microsoft.com/office/powerpoint/2010/main" val="220231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2" grpId="0"/>
      <p:bldP spid="21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B25587-E55A-64DA-8E5C-AB69C931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5312" y="6146800"/>
            <a:ext cx="1905000" cy="457200"/>
          </a:xfrm>
        </p:spPr>
        <p:txBody>
          <a:bodyPr/>
          <a:lstStyle/>
          <a:p>
            <a:pPr>
              <a:defRPr/>
            </a:pPr>
            <a:fld id="{E4CD20B0-B5A2-4AF8-9CF6-818E788F58CE}" type="datetime1">
              <a:rPr lang="it-IT" altLang="it-IT" smtClean="0"/>
              <a:pPr>
                <a:defRPr/>
              </a:pPr>
              <a:t>08/03/2023</a:t>
            </a:fld>
            <a:endParaRPr lang="it-IT" alt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4542D7-B398-6B80-98A9-26BF3108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992" y="6093296"/>
            <a:ext cx="4256112" cy="45720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Giorgia Fratocchi - Progettazione di un modello di mucosa orale per la valutazione di nanocarriers medicati nel trattamento dell’</a:t>
            </a:r>
            <a:r>
              <a:rPr lang="it-IT" altLang="it-IT" dirty="0" err="1"/>
              <a:t>Oral</a:t>
            </a:r>
            <a:r>
              <a:rPr lang="it-IT" altLang="it-IT" dirty="0"/>
              <a:t> Lichen </a:t>
            </a:r>
            <a:r>
              <a:rPr lang="it-IT" altLang="it-IT" dirty="0" err="1"/>
              <a:t>Planus</a:t>
            </a:r>
            <a:endParaRPr lang="it-IT" altLang="it-IT" dirty="0"/>
          </a:p>
          <a:p>
            <a:pPr>
              <a:defRPr/>
            </a:pPr>
            <a:endParaRPr lang="it-IT" alt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34E136-1882-277D-D2C8-87EAE25B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Pagina </a:t>
            </a:r>
            <a:fld id="{0C2E9853-7E96-44CD-A5D0-E714102D3AB7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A4B565-6651-EBAA-C352-D9608A4D243B}"/>
              </a:ext>
            </a:extLst>
          </p:cNvPr>
          <p:cNvSpPr txBox="1"/>
          <p:nvPr/>
        </p:nvSpPr>
        <p:spPr>
          <a:xfrm>
            <a:off x="138187" y="592519"/>
            <a:ext cx="1480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830022"/>
              </a:buClr>
            </a:pPr>
            <a:r>
              <a:rPr lang="it-IT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Times New Roman" panose="02020603050405020304" pitchFamily="18" charset="0"/>
              </a:rPr>
              <a:t>Chitosano</a:t>
            </a:r>
            <a:endParaRPr lang="it-IT" sz="1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A9A18E-A255-5EE1-7951-95D920AC7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t="10921" r="5811" b="12125"/>
          <a:stretch>
            <a:fillRect/>
          </a:stretch>
        </p:blipFill>
        <p:spPr bwMode="auto">
          <a:xfrm>
            <a:off x="2627784" y="204716"/>
            <a:ext cx="3008758" cy="161551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176F5B6-35FB-F7E6-102B-283F7E9BA7C6}"/>
              </a:ext>
            </a:extLst>
          </p:cNvPr>
          <p:cNvSpPr txBox="1"/>
          <p:nvPr/>
        </p:nvSpPr>
        <p:spPr>
          <a:xfrm>
            <a:off x="683568" y="272584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</a:rPr>
              <a:t>Acido poli-lattico 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2F984AD2-0044-BBFF-85F7-312612B638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8174" y="2279719"/>
            <a:ext cx="3711504" cy="1292358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7C47D9A-2C89-BA21-3FC2-D40225AED1C7}"/>
              </a:ext>
            </a:extLst>
          </p:cNvPr>
          <p:cNvSpPr txBox="1"/>
          <p:nvPr/>
        </p:nvSpPr>
        <p:spPr>
          <a:xfrm>
            <a:off x="953108" y="4659383"/>
            <a:ext cx="435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</a:rPr>
              <a:t>Acido poli-lattico-co-glicolico</a:t>
            </a: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E19E6740-95BA-8C9F-C51B-1488FDCA4505}"/>
              </a:ext>
            </a:extLst>
          </p:cNvPr>
          <p:cNvSpPr/>
          <p:nvPr/>
        </p:nvSpPr>
        <p:spPr bwMode="auto">
          <a:xfrm>
            <a:off x="1907257" y="673883"/>
            <a:ext cx="432048" cy="23738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E40C7BB7-FC63-7084-E62D-1B3FF88F6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077" y="4197757"/>
            <a:ext cx="2657143" cy="1323362"/>
          </a:xfrm>
          <a:prstGeom prst="rect">
            <a:avLst/>
          </a:prstGeom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7CFC57C4-EC5E-DCA6-5157-4C3251E79E77}"/>
              </a:ext>
            </a:extLst>
          </p:cNvPr>
          <p:cNvSpPr/>
          <p:nvPr/>
        </p:nvSpPr>
        <p:spPr bwMode="auto">
          <a:xfrm>
            <a:off x="3378824" y="2807207"/>
            <a:ext cx="432048" cy="23738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32142818-B5B9-9E69-BD5F-2E45146002BD}"/>
              </a:ext>
            </a:extLst>
          </p:cNvPr>
          <p:cNvSpPr/>
          <p:nvPr/>
        </p:nvSpPr>
        <p:spPr bwMode="auto">
          <a:xfrm>
            <a:off x="5479753" y="4740747"/>
            <a:ext cx="432048" cy="23738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45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E740F68-1DEF-226D-FEB1-4562CA608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5947" t="-5969" r="-6581" b="-21686"/>
          <a:stretch/>
        </p:blipFill>
        <p:spPr>
          <a:xfrm>
            <a:off x="1671895" y="837235"/>
            <a:ext cx="1921908" cy="1322006"/>
          </a:xfrm>
          <a:prstGeom prst="ellipse">
            <a:avLst/>
          </a:prstGeom>
        </p:spPr>
      </p:pic>
      <p:sp>
        <p:nvSpPr>
          <p:cNvPr id="24577" name="Segnaposto piè di pagina 2">
            <a:extLst>
              <a:ext uri="{FF2B5EF4-FFF2-40B4-BE49-F238E27FC236}">
                <a16:creationId xmlns:a16="http://schemas.microsoft.com/office/drawing/2014/main" id="{DC763B86-26B7-B700-9A8F-066102C4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199" y="6093296"/>
            <a:ext cx="428792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</a:rPr>
              <a:t>Giorgia Fratocchi - Progettazione di un modello di mucosa orale per la valutazione di nanocarriers medicati nel trattamento dell’</a:t>
            </a:r>
            <a:r>
              <a:rPr lang="it-IT" altLang="it-IT" sz="1100" dirty="0" err="1">
                <a:solidFill>
                  <a:schemeClr val="bg1"/>
                </a:solidFill>
              </a:rPr>
              <a:t>Oral</a:t>
            </a:r>
            <a:r>
              <a:rPr lang="it-IT" altLang="it-IT" sz="1100" dirty="0">
                <a:solidFill>
                  <a:schemeClr val="bg1"/>
                </a:solidFill>
              </a:rPr>
              <a:t> Lichen </a:t>
            </a:r>
            <a:r>
              <a:rPr lang="it-IT" altLang="it-IT" sz="1100" dirty="0" err="1">
                <a:solidFill>
                  <a:schemeClr val="bg1"/>
                </a:solidFill>
              </a:rPr>
              <a:t>Planus</a:t>
            </a:r>
            <a:endParaRPr lang="it-IT" altLang="it-IT" sz="11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100" dirty="0">
              <a:solidFill>
                <a:schemeClr val="bg1"/>
              </a:solidFill>
            </a:endParaRPr>
          </a:p>
        </p:txBody>
      </p:sp>
      <p:sp>
        <p:nvSpPr>
          <p:cNvPr id="24578" name="Segnaposto numero diapositiva 3">
            <a:extLst>
              <a:ext uri="{FF2B5EF4-FFF2-40B4-BE49-F238E27FC236}">
                <a16:creationId xmlns:a16="http://schemas.microsoft.com/office/drawing/2014/main" id="{F74929BC-1309-C4C1-1856-9BA0FDB8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</a:rPr>
              <a:t>Pagina </a:t>
            </a:r>
            <a:fld id="{FEB89BA7-0EFB-4113-8BF7-26F5A87774ED}" type="slidenum">
              <a:rPr lang="it-IT" altLang="it-IT" sz="11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 sz="110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275CB6E-ED82-59BD-3F3D-2C2C1823B357}"/>
              </a:ext>
            </a:extLst>
          </p:cNvPr>
          <p:cNvSpPr/>
          <p:nvPr/>
        </p:nvSpPr>
        <p:spPr>
          <a:xfrm>
            <a:off x="2018898" y="38103"/>
            <a:ext cx="5691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Organizzazione del lavoro</a:t>
            </a:r>
          </a:p>
        </p:txBody>
      </p:sp>
      <p:pic>
        <p:nvPicPr>
          <p:cNvPr id="24582" name="Immagine 7">
            <a:extLst>
              <a:ext uri="{FF2B5EF4-FFF2-40B4-BE49-F238E27FC236}">
                <a16:creationId xmlns:a16="http://schemas.microsoft.com/office/drawing/2014/main" id="{484311CD-E374-7AE5-28E6-571CDB03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" y="1899041"/>
            <a:ext cx="2247916" cy="148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magine 9" descr="Immagine che contiene oggetto, interni, sedendo, vista&#10;&#10;Descrizione generata automaticamente">
            <a:extLst>
              <a:ext uri="{FF2B5EF4-FFF2-40B4-BE49-F238E27FC236}">
                <a16:creationId xmlns:a16="http://schemas.microsoft.com/office/drawing/2014/main" id="{293A6836-173B-04C3-FA7F-B8B478EB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17" y="2190948"/>
            <a:ext cx="1222147" cy="99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Immagine 10" descr="Immagine che contiene interni, articoli&#10;&#10;Descrizione generata automaticamente">
            <a:extLst>
              <a:ext uri="{FF2B5EF4-FFF2-40B4-BE49-F238E27FC236}">
                <a16:creationId xmlns:a16="http://schemas.microsoft.com/office/drawing/2014/main" id="{28DA88EA-8467-ECBE-81CF-CB3D25FDF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r="1382" b="9462"/>
          <a:stretch>
            <a:fillRect/>
          </a:stretch>
        </p:blipFill>
        <p:spPr bwMode="auto">
          <a:xfrm>
            <a:off x="621706" y="4758525"/>
            <a:ext cx="1832473" cy="126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Immagine 11">
            <a:extLst>
              <a:ext uri="{FF2B5EF4-FFF2-40B4-BE49-F238E27FC236}">
                <a16:creationId xmlns:a16="http://schemas.microsoft.com/office/drawing/2014/main" id="{FACFF5BC-AAD5-D9A7-6B2C-B38316E57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64" y="4917484"/>
            <a:ext cx="16256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A91EB3FC-8802-F2AF-250A-1142586315BD}"/>
              </a:ext>
            </a:extLst>
          </p:cNvPr>
          <p:cNvSpPr/>
          <p:nvPr/>
        </p:nvSpPr>
        <p:spPr>
          <a:xfrm>
            <a:off x="1537941" y="1329677"/>
            <a:ext cx="5544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Studi preliminari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4F95E70-3747-57A8-0AFB-E536CD968A82}"/>
              </a:ext>
            </a:extLst>
          </p:cNvPr>
          <p:cNvSpPr/>
          <p:nvPr/>
        </p:nvSpPr>
        <p:spPr>
          <a:xfrm>
            <a:off x="3277565" y="2539391"/>
            <a:ext cx="23285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Nanofibre di PLA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6E20AB0-F60B-09FA-931C-9ADAAAF9FBD7}"/>
              </a:ext>
            </a:extLst>
          </p:cNvPr>
          <p:cNvSpPr/>
          <p:nvPr/>
        </p:nvSpPr>
        <p:spPr>
          <a:xfrm>
            <a:off x="3866637" y="5174236"/>
            <a:ext cx="195841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Bioreattore </a:t>
            </a:r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7A426ABC-D34D-0DFE-E6C1-465E4DA1B1CD}"/>
              </a:ext>
            </a:extLst>
          </p:cNvPr>
          <p:cNvSpPr/>
          <p:nvPr/>
        </p:nvSpPr>
        <p:spPr bwMode="auto">
          <a:xfrm>
            <a:off x="5467350" y="1020267"/>
            <a:ext cx="574675" cy="956687"/>
          </a:xfrm>
          <a:prstGeom prst="leftBrace">
            <a:avLst/>
          </a:prstGeom>
          <a:ln w="25400">
            <a:solidFill>
              <a:schemeClr val="dk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 sz="24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4593" name="CasellaDiTesto 18">
            <a:extLst>
              <a:ext uri="{FF2B5EF4-FFF2-40B4-BE49-F238E27FC236}">
                <a16:creationId xmlns:a16="http://schemas.microsoft.com/office/drawing/2014/main" id="{966A6A55-2D89-CEFA-12F4-6752B5413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296" y="1038235"/>
            <a:ext cx="290080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100" b="1" dirty="0">
                <a:solidFill>
                  <a:srgbClr val="090909"/>
                </a:solidFill>
              </a:rPr>
              <a:t>HPLC </a:t>
            </a:r>
            <a:r>
              <a:rPr lang="it-IT" altLang="it-IT" sz="700" dirty="0">
                <a:solidFill>
                  <a:srgbClr val="090909"/>
                </a:solidFill>
              </a:rPr>
              <a:t>(Dott. F. </a:t>
            </a:r>
            <a:r>
              <a:rPr lang="it-IT" altLang="it-IT" sz="700" dirty="0" err="1">
                <a:solidFill>
                  <a:srgbClr val="090909"/>
                </a:solidFill>
              </a:rPr>
              <a:t>Vincenzioni</a:t>
            </a:r>
            <a:r>
              <a:rPr lang="it-IT" altLang="it-IT" sz="700" dirty="0">
                <a:solidFill>
                  <a:srgbClr val="090909"/>
                </a:solidFill>
              </a:rPr>
              <a:t>, UCSC)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100" b="1" dirty="0" err="1">
                <a:solidFill>
                  <a:srgbClr val="090909"/>
                </a:solidFill>
              </a:rPr>
              <a:t>Spettofotometria</a:t>
            </a:r>
            <a:r>
              <a:rPr lang="it-IT" altLang="it-IT" sz="1100" b="1" dirty="0">
                <a:solidFill>
                  <a:srgbClr val="090909"/>
                </a:solidFill>
              </a:rPr>
              <a:t> 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100" b="1" dirty="0">
                <a:solidFill>
                  <a:srgbClr val="090909"/>
                </a:solidFill>
              </a:rPr>
              <a:t>Efficienza di recupero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100" b="1" dirty="0">
                <a:solidFill>
                  <a:srgbClr val="090909"/>
                </a:solidFill>
              </a:rPr>
              <a:t>Recupero in DMEM 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100" b="1" dirty="0">
                <a:solidFill>
                  <a:srgbClr val="090909"/>
                </a:solidFill>
              </a:rPr>
              <a:t>MTT</a:t>
            </a:r>
          </a:p>
        </p:txBody>
      </p:sp>
      <p:sp>
        <p:nvSpPr>
          <p:cNvPr id="24594" name="CasellaDiTesto 19">
            <a:extLst>
              <a:ext uri="{FF2B5EF4-FFF2-40B4-BE49-F238E27FC236}">
                <a16:creationId xmlns:a16="http://schemas.microsoft.com/office/drawing/2014/main" id="{0743313C-2FBF-7F1E-BA76-37DDB6F95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210" y="2235994"/>
            <a:ext cx="34486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200" b="1" dirty="0">
                <a:solidFill>
                  <a:srgbClr val="090909"/>
                </a:solidFill>
              </a:rPr>
              <a:t>Sintesi </a:t>
            </a:r>
            <a:r>
              <a:rPr lang="it-IT" altLang="it-IT" sz="800" dirty="0">
                <a:solidFill>
                  <a:srgbClr val="090909"/>
                </a:solidFill>
              </a:rPr>
              <a:t>(Prof.ssa I. Cacciotti, Uni Cusano)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200" b="1" dirty="0">
                <a:solidFill>
                  <a:srgbClr val="090909"/>
                </a:solidFill>
              </a:rPr>
              <a:t>SEM </a:t>
            </a:r>
            <a:r>
              <a:rPr lang="it-IT" altLang="it-IT" sz="800" dirty="0">
                <a:solidFill>
                  <a:srgbClr val="090909"/>
                </a:solidFill>
              </a:rPr>
              <a:t>(LAB CEMI UCSC)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200" b="1" dirty="0">
                <a:solidFill>
                  <a:srgbClr val="090909"/>
                </a:solidFill>
              </a:rPr>
              <a:t>Rilascio in terreno / etanolo 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200" b="1" dirty="0">
                <a:solidFill>
                  <a:srgbClr val="090909"/>
                </a:solidFill>
              </a:rPr>
              <a:t>Efficienza di recupero intracellulare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200" b="1" dirty="0">
                <a:solidFill>
                  <a:srgbClr val="090909"/>
                </a:solidFill>
              </a:rPr>
              <a:t>MTT</a:t>
            </a:r>
          </a:p>
        </p:txBody>
      </p:sp>
      <p:sp>
        <p:nvSpPr>
          <p:cNvPr id="24595" name="CasellaDiTesto 21">
            <a:extLst>
              <a:ext uri="{FF2B5EF4-FFF2-40B4-BE49-F238E27FC236}">
                <a16:creationId xmlns:a16="http://schemas.microsoft.com/office/drawing/2014/main" id="{19C5D3DF-D457-3C07-EA03-8AB141FA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210" y="4892733"/>
            <a:ext cx="30619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200" b="1" dirty="0">
                <a:solidFill>
                  <a:srgbClr val="090909"/>
                </a:solidFill>
              </a:rPr>
              <a:t>Condizioni di flusso 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200" b="1" dirty="0">
                <a:solidFill>
                  <a:srgbClr val="090909"/>
                </a:solidFill>
              </a:rPr>
              <a:t>Portata 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200" b="1" dirty="0">
                <a:solidFill>
                  <a:srgbClr val="090909"/>
                </a:solidFill>
              </a:rPr>
              <a:t>MTT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it-IT" altLang="it-IT" sz="1200" b="1" dirty="0">
                <a:solidFill>
                  <a:srgbClr val="090909"/>
                </a:solidFill>
              </a:rPr>
              <a:t>Prove dinamiche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69C1886-B443-92A9-1B6B-76D9A91B77D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34" y="890672"/>
            <a:ext cx="1926499" cy="108628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722F90-ACE3-E577-3E89-B90004BB49C9}"/>
              </a:ext>
            </a:extLst>
          </p:cNvPr>
          <p:cNvSpPr txBox="1"/>
          <p:nvPr/>
        </p:nvSpPr>
        <p:spPr>
          <a:xfrm>
            <a:off x="1842754" y="3820406"/>
            <a:ext cx="48192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Nanoparticelle di PLGA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3493537-DD8B-DCC1-85CD-E27364FD6F53}"/>
              </a:ext>
            </a:extLst>
          </p:cNvPr>
          <p:cNvSpPr txBox="1"/>
          <p:nvPr/>
        </p:nvSpPr>
        <p:spPr>
          <a:xfrm>
            <a:off x="6042025" y="3533425"/>
            <a:ext cx="3061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30022"/>
              </a:buClr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000000"/>
                </a:solidFill>
              </a:rPr>
              <a:t>Sintesi </a:t>
            </a:r>
          </a:p>
          <a:p>
            <a:pPr marL="285750" indent="-285750">
              <a:buClr>
                <a:srgbClr val="830022"/>
              </a:buClr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000000"/>
                </a:solidFill>
              </a:rPr>
              <a:t>Rilascio in etanolo</a:t>
            </a:r>
          </a:p>
          <a:p>
            <a:pPr marL="285750" indent="-285750">
              <a:buClr>
                <a:srgbClr val="830022"/>
              </a:buClr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000000"/>
                </a:solidFill>
              </a:rPr>
              <a:t>Internalizzazione intracellulare</a:t>
            </a:r>
          </a:p>
          <a:p>
            <a:pPr marL="285750" indent="-285750">
              <a:buClr>
                <a:srgbClr val="830022"/>
              </a:buClr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000000"/>
                </a:solidFill>
              </a:rPr>
              <a:t>Efficienza di incapsulamento </a:t>
            </a:r>
          </a:p>
          <a:p>
            <a:pPr marL="285750" indent="-285750">
              <a:buClr>
                <a:srgbClr val="830022"/>
              </a:buClr>
              <a:buFont typeface="Wingdings" panose="05000000000000000000" pitchFamily="2" charset="2"/>
              <a:buChar char="ü"/>
            </a:pPr>
            <a:r>
              <a:rPr lang="it-IT" sz="1200" b="1" dirty="0">
                <a:solidFill>
                  <a:srgbClr val="000000"/>
                </a:solidFill>
              </a:rPr>
              <a:t>MTT</a:t>
            </a:r>
          </a:p>
        </p:txBody>
      </p:sp>
      <p:pic>
        <p:nvPicPr>
          <p:cNvPr id="12" name="Immagine 11" descr="Immagine che contiene oggetto da esterni, favo, vicino&#10;&#10;Descrizione generata automaticamente">
            <a:extLst>
              <a:ext uri="{FF2B5EF4-FFF2-40B4-BE49-F238E27FC236}">
                <a16:creationId xmlns:a16="http://schemas.microsoft.com/office/drawing/2014/main" id="{5E4DC378-F1B6-962C-4BFD-D9921F2B6F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80" y="3509084"/>
            <a:ext cx="1304871" cy="112149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B7462EFB-A997-2E41-1A47-B41E032F890D}"/>
              </a:ext>
            </a:extLst>
          </p:cNvPr>
          <p:cNvSpPr/>
          <p:nvPr/>
        </p:nvSpPr>
        <p:spPr bwMode="auto">
          <a:xfrm>
            <a:off x="5450535" y="2253518"/>
            <a:ext cx="574675" cy="956687"/>
          </a:xfrm>
          <a:prstGeom prst="leftBrace">
            <a:avLst/>
          </a:prstGeom>
          <a:ln w="25400">
            <a:solidFill>
              <a:schemeClr val="dk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 sz="24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0" name="Parentesi graffa aperta 19">
            <a:extLst>
              <a:ext uri="{FF2B5EF4-FFF2-40B4-BE49-F238E27FC236}">
                <a16:creationId xmlns:a16="http://schemas.microsoft.com/office/drawing/2014/main" id="{A14191DF-B0D8-8AE8-B665-DC3F7338DA70}"/>
              </a:ext>
            </a:extLst>
          </p:cNvPr>
          <p:cNvSpPr/>
          <p:nvPr/>
        </p:nvSpPr>
        <p:spPr bwMode="auto">
          <a:xfrm>
            <a:off x="5507119" y="3464187"/>
            <a:ext cx="574675" cy="1080351"/>
          </a:xfrm>
          <a:prstGeom prst="leftBrace">
            <a:avLst/>
          </a:prstGeom>
          <a:ln w="25400">
            <a:solidFill>
              <a:schemeClr val="dk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 sz="24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F57E511F-A3D2-63F6-FC77-848F31FE8F15}"/>
              </a:ext>
            </a:extLst>
          </p:cNvPr>
          <p:cNvSpPr/>
          <p:nvPr/>
        </p:nvSpPr>
        <p:spPr bwMode="auto">
          <a:xfrm>
            <a:off x="5507119" y="4881046"/>
            <a:ext cx="574675" cy="956687"/>
          </a:xfrm>
          <a:prstGeom prst="leftBrace">
            <a:avLst/>
          </a:prstGeom>
          <a:ln w="25400">
            <a:solidFill>
              <a:schemeClr val="dk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 sz="24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E5979B9-3F14-DC26-B17B-1C3808C38F88}"/>
              </a:ext>
            </a:extLst>
          </p:cNvPr>
          <p:cNvSpPr txBox="1"/>
          <p:nvPr/>
        </p:nvSpPr>
        <p:spPr>
          <a:xfrm>
            <a:off x="6012160" y="6146800"/>
            <a:ext cx="11087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4CD20B0-B5A2-4AF8-9CF6-818E788F58CE}" type="datetime1">
              <a:rPr lang="it-IT" altLang="it-IT" sz="1050" smtClean="0"/>
              <a:pPr/>
              <a:t>08/03/2023</a:t>
            </a:fld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F3B0A6-8F19-2D7E-74C9-D02814AA68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0" y="3495031"/>
            <a:ext cx="1304871" cy="1127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24593" grpId="0"/>
      <p:bldP spid="24594" grpId="0"/>
      <p:bldP spid="24595" grpId="0"/>
      <p:bldP spid="8" grpId="0"/>
      <p:bldP spid="11" grpId="0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BD8C93"/>
        </a:solidFill>
        <a:ln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900" i="0" u="none" strike="noStrike" normalizeH="0" baseline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. Ppt Giorgia Fratocchi 1787519" id="{0B669D45-EAB4-4CB1-9356-AB57BC5E503F}" vid="{3ABF3C4F-608D-4C42-B320-8E3F2568DD33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Pres. Ppt Giorgia Fratocchi 1787519</Template>
  <TotalTime>2618</TotalTime>
  <Words>2553</Words>
  <Application>Microsoft Office PowerPoint</Application>
  <PresentationFormat>Presentazione su schermo (4:3)</PresentationFormat>
  <Paragraphs>357</Paragraphs>
  <Slides>29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Palatino Linotype</vt:lpstr>
      <vt:lpstr>Symbol</vt:lpstr>
      <vt:lpstr>Times New Roman</vt:lpstr>
      <vt:lpstr>Wingdings</vt:lpstr>
      <vt:lpstr>la sapienza</vt:lpstr>
      <vt:lpstr>Prism6.Document</vt:lpstr>
      <vt:lpstr>Facoltà di Farmacia e Medicina Corso di Laurea in Chimica e Tecnologie Farmaceutiche  </vt:lpstr>
      <vt:lpstr>Oral Lichen Planus</vt:lpstr>
      <vt:lpstr>Al livello istopatologico  </vt:lpstr>
      <vt:lpstr>Immunopatogenesi: Ipotesi</vt:lpstr>
      <vt:lpstr>Somministrazione dei farmaci attraverso la mucosa orale </vt:lpstr>
      <vt:lpstr>Scopo dello studio </vt:lpstr>
      <vt:lpstr>Drug Delivery Systems polimerici </vt:lpstr>
      <vt:lpstr>Presentazione standard di PowerPoint</vt:lpstr>
      <vt:lpstr>Presentazione standard di PowerPoint</vt:lpstr>
      <vt:lpstr>Test di tossicità MTT</vt:lpstr>
      <vt:lpstr>Presentazione standard di PowerPoint</vt:lpstr>
      <vt:lpstr>Presentazione standard di PowerPoint</vt:lpstr>
      <vt:lpstr>Nanofibre (NF) di PLA  Caratterizzazione morfologica</vt:lpstr>
      <vt:lpstr>Presentazione standard di PowerPoint</vt:lpstr>
      <vt:lpstr>Nanofibre di PLA rivestite di chitosano </vt:lpstr>
      <vt:lpstr>MTT CONDOTTO SU NF di PLA </vt:lpstr>
      <vt:lpstr>NF RIVESTITE DI CHITOSANO: PROVE DI TOSSICITÀ (MTT)  </vt:lpstr>
      <vt:lpstr>RILASCIO NANOFIBRE  IN ETANOLO  </vt:lpstr>
      <vt:lpstr>RILASCIO NANOFIBRE IN TERRENO DMEM </vt:lpstr>
      <vt:lpstr>QUANTIFICAZIONE INTRACELLULARE DI DESAMETASONE</vt:lpstr>
      <vt:lpstr>NANOPARTICELLE DI PLGA CARICATE CON DESAMETASONE</vt:lpstr>
      <vt:lpstr>CARATTERIZZAZIONE MORFOLOGICA (SEM)</vt:lpstr>
      <vt:lpstr>CITOTOSSICITÀ (MTT) </vt:lpstr>
      <vt:lpstr>QUANTIFICAZIONE INTRACELLULARE  DI DESAMETASONE </vt:lpstr>
      <vt:lpstr>CRESCITA CELLULARE SU SCAFFOLD 3D IN PLA: PROVE PROPEDEUTICHE ALL’UTILIZZO DEL BIOREATTORE</vt:lpstr>
      <vt:lpstr>BIOREATTORE</vt:lpstr>
      <vt:lpstr>TEST DI CRESCITA CELLULARE IN BIOREATTORE</vt:lpstr>
      <vt:lpstr>CONCLUSIONI E PROSPETTIVE FUTURE </vt:lpstr>
      <vt:lpstr>RINGRAZIAMENTI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Facoltà di Farmacia e Medicina Corso di Laurea in Chimica e Tecnologie Farmaceutiche</dc:title>
  <dc:subject/>
  <dc:creator>GIORGIA FRATOCCHI</dc:creator>
  <cp:keywords/>
  <dc:description/>
  <cp:lastModifiedBy>GIORGIA FRATOCCHI</cp:lastModifiedBy>
  <cp:revision>39</cp:revision>
  <dcterms:created xsi:type="dcterms:W3CDTF">2023-03-02T08:21:54Z</dcterms:created>
  <dcterms:modified xsi:type="dcterms:W3CDTF">2023-03-08T15:38:54Z</dcterms:modified>
  <cp:category/>
</cp:coreProperties>
</file>